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0" r:id="rId4"/>
    <p:sldMasterId id="2147483683" r:id="rId5"/>
  </p:sldMasterIdLst>
  <p:sldIdLst>
    <p:sldId id="258" r:id="rId6"/>
    <p:sldId id="259" r:id="rId7"/>
    <p:sldId id="527" r:id="rId8"/>
    <p:sldId id="260" r:id="rId9"/>
    <p:sldId id="261" r:id="rId10"/>
    <p:sldId id="824" r:id="rId11"/>
    <p:sldId id="297" r:id="rId12"/>
    <p:sldId id="288" r:id="rId13"/>
    <p:sldId id="825" r:id="rId14"/>
    <p:sldId id="794" r:id="rId15"/>
    <p:sldId id="266" r:id="rId16"/>
    <p:sldId id="792" r:id="rId17"/>
    <p:sldId id="529" r:id="rId18"/>
    <p:sldId id="528" r:id="rId19"/>
    <p:sldId id="530" r:id="rId20"/>
    <p:sldId id="285" r:id="rId21"/>
    <p:sldId id="802" r:id="rId22"/>
    <p:sldId id="803" r:id="rId23"/>
    <p:sldId id="804" r:id="rId24"/>
    <p:sldId id="821" r:id="rId25"/>
    <p:sldId id="82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B1-43E5-A1C4-1DA402D05A6C}"/>
              </c:ext>
            </c:extLst>
          </c:dPt>
          <c:dPt>
            <c:idx val="1"/>
            <c:bubble3D val="0"/>
            <c:explosion val="9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B1-43E5-A1C4-1DA402D05A6C}"/>
              </c:ext>
            </c:extLst>
          </c:dPt>
          <c:dPt>
            <c:idx val="2"/>
            <c:bubble3D val="0"/>
            <c:explosion val="5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9B1-43E5-A1C4-1DA402D05A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9B1-43E5-A1C4-1DA402D05A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particuliers</c:v>
                </c:pt>
                <c:pt idx="1">
                  <c:v>entreprises</c:v>
                </c:pt>
                <c:pt idx="2">
                  <c:v>associations</c:v>
                </c:pt>
                <c:pt idx="3">
                  <c:v>communes</c:v>
                </c:pt>
              </c:strCache>
            </c:strRef>
          </c:cat>
          <c:val>
            <c:numRef>
              <c:f>Feuil1!$B$2:$B$5</c:f>
              <c:numCache>
                <c:formatCode>_("€"* #,##0_);_("€"* \(#,##0\);_("€"* "-"_);_(@_)</c:formatCode>
                <c:ptCount val="4"/>
                <c:pt idx="0">
                  <c:v>4985189</c:v>
                </c:pt>
                <c:pt idx="1">
                  <c:v>1839435</c:v>
                </c:pt>
                <c:pt idx="2">
                  <c:v>1571139</c:v>
                </c:pt>
                <c:pt idx="3">
                  <c:v>24486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1-43E5-A1C4-1DA402D05A6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youtube.com/watch?v=oOTmGXppnMs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34706-7488-4C24-B88A-2428761A6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4B656B-558E-4CDC-9CEF-A7D54FB8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B4198-C7AE-4726-8DDF-CCCCCEFB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D971AD-6317-4BBA-929E-1F36AA05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E91715-AEA8-41A6-99D4-9E0351ED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28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07149-61B9-4907-BBEA-3C8213B5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2EF038-B7EE-4D0C-A87E-B8FD4F058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372B60-3F54-4E6B-9439-9C5952A8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10F28-66CC-4793-B6D8-F3137FDC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54421F-787B-45BB-92AD-14927CA0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7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713FE5-5DFB-4269-A0E6-DE5DE2626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005B5-643F-45E2-ADC5-2CF0B68E6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5D1360-039F-4E3C-B186-121D63B5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2711A-8C94-4D46-A2CE-96B98365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956C5A-A2F6-462F-9EBB-C057EECB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773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38" y="3749505"/>
            <a:ext cx="7781925" cy="119396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6213949"/>
            <a:ext cx="1800000" cy="4761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219206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447806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22" name="Ellipse 21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Ellipse 26"/>
          <p:cNvSpPr/>
          <p:nvPr userDrawn="1"/>
        </p:nvSpPr>
        <p:spPr>
          <a:xfrm rot="2133981" flipH="1">
            <a:off x="11833914" y="4574255"/>
            <a:ext cx="1467753" cy="1469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 userDrawn="1"/>
        </p:nvSpPr>
        <p:spPr>
          <a:xfrm rot="2133981" flipH="1">
            <a:off x="11875364" y="4389416"/>
            <a:ext cx="911543" cy="900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A57AA3-88C0-41BF-A86A-8644227E9C01}"/>
              </a:ext>
            </a:extLst>
          </p:cNvPr>
          <p:cNvSpPr/>
          <p:nvPr userDrawn="1"/>
        </p:nvSpPr>
        <p:spPr>
          <a:xfrm>
            <a:off x="-112143" y="-94891"/>
            <a:ext cx="12396158" cy="695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38" y="3749505"/>
            <a:ext cx="7781925" cy="119396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219206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447806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22" name="Ellipse 21"/>
          <p:cNvSpPr/>
          <p:nvPr userDrawn="1"/>
        </p:nvSpPr>
        <p:spPr>
          <a:xfrm>
            <a:off x="-1681312" y="-2525631"/>
            <a:ext cx="3362623" cy="35729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 userDrawn="1"/>
        </p:nvSpPr>
        <p:spPr>
          <a:xfrm>
            <a:off x="429483" y="-2097193"/>
            <a:ext cx="2503655" cy="259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/>
          <p:cNvSpPr/>
          <p:nvPr userDrawn="1"/>
        </p:nvSpPr>
        <p:spPr>
          <a:xfrm>
            <a:off x="-1099916" y="174828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/>
          <p:cNvSpPr/>
          <p:nvPr userDrawn="1"/>
        </p:nvSpPr>
        <p:spPr>
          <a:xfrm>
            <a:off x="-541956" y="288140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/>
          <p:cNvSpPr/>
          <p:nvPr userDrawn="1"/>
        </p:nvSpPr>
        <p:spPr>
          <a:xfrm rot="2133981" flipH="1">
            <a:off x="11833914" y="4574255"/>
            <a:ext cx="1467753" cy="1469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 userDrawn="1"/>
        </p:nvSpPr>
        <p:spPr>
          <a:xfrm rot="2133981" flipH="1">
            <a:off x="11875364" y="4389416"/>
            <a:ext cx="911543" cy="900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317302-B329-46A4-AAB4-3B7DE976E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368" y="6410258"/>
            <a:ext cx="1214784" cy="1518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1584BC-46F0-47EA-87F5-E998CC4E5EB3}"/>
              </a:ext>
            </a:extLst>
          </p:cNvPr>
          <p:cNvSpPr txBox="1"/>
          <p:nvPr userDrawn="1"/>
        </p:nvSpPr>
        <p:spPr>
          <a:xfrm>
            <a:off x="10590212" y="6131663"/>
            <a:ext cx="1397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cap="all" baseline="0" dirty="0">
                <a:solidFill>
                  <a:srgbClr val="FFFFFF"/>
                </a:solidFill>
              </a:rPr>
              <a:t>centreleonberard.fr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89EC2A1-C6AE-478D-A112-6245F1787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606" y="217041"/>
            <a:ext cx="1046917" cy="5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t="369" r="35792" b="-7427"/>
          <a:stretch/>
        </p:blipFill>
        <p:spPr>
          <a:xfrm>
            <a:off x="8153400" y="-89898"/>
            <a:ext cx="4127500" cy="7563755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8C95A9F-5F34-461E-9A61-FA023524F4DD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2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3" r="8096" b="-503"/>
          <a:stretch/>
        </p:blipFill>
        <p:spPr>
          <a:xfrm>
            <a:off x="8569061" y="0"/>
            <a:ext cx="3645877" cy="6890154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C9471FE-B2A7-4695-A876-215AD081AC36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499" r="7734" b="-499"/>
          <a:stretch/>
        </p:blipFill>
        <p:spPr>
          <a:xfrm>
            <a:off x="8094872" y="-38323"/>
            <a:ext cx="4105919" cy="6934645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7934AB-BAA7-4192-9954-8A01B1B2CCD2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5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639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888219F-D5B1-4D4D-BC4E-7EA5222336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3609621"/>
            <a:ext cx="10515600" cy="1397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" y="224106"/>
            <a:ext cx="976412" cy="5276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96" y="5994236"/>
            <a:ext cx="1800000" cy="476190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 flipH="1">
            <a:off x="10068460" y="-2571625"/>
            <a:ext cx="3330039" cy="366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/>
          <p:cNvSpPr/>
          <p:nvPr userDrawn="1"/>
        </p:nvSpPr>
        <p:spPr>
          <a:xfrm flipH="1">
            <a:off x="8856001" y="-2571625"/>
            <a:ext cx="2424920" cy="3112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 userDrawn="1"/>
        </p:nvSpPr>
        <p:spPr>
          <a:xfrm flipH="1">
            <a:off x="11647498" y="1189991"/>
            <a:ext cx="1357302" cy="1388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 userDrawn="1"/>
        </p:nvSpPr>
        <p:spPr>
          <a:xfrm flipH="1">
            <a:off x="12008872" y="2307622"/>
            <a:ext cx="736153" cy="7381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9610" y="2599901"/>
            <a:ext cx="10772775" cy="1658198"/>
          </a:xfrm>
          <a:prstGeom prst="rect">
            <a:avLst/>
          </a:prstGeom>
        </p:spPr>
        <p:txBody>
          <a:bodyPr/>
          <a:lstStyle>
            <a:lvl1pPr>
              <a:defRPr sz="7200" b="1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2" name="Groupe 1"/>
          <p:cNvGrpSpPr/>
          <p:nvPr userDrawn="1"/>
        </p:nvGrpSpPr>
        <p:grpSpPr>
          <a:xfrm>
            <a:off x="-1681312" y="-2525631"/>
            <a:ext cx="4614450" cy="3572929"/>
            <a:chOff x="-1681312" y="-2525631"/>
            <a:chExt cx="4614450" cy="3572929"/>
          </a:xfrm>
        </p:grpSpPr>
        <p:sp>
          <p:nvSpPr>
            <p:cNvPr id="15" name="Ellipse 14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llipse 16"/>
          <p:cNvSpPr/>
          <p:nvPr userDrawn="1"/>
        </p:nvSpPr>
        <p:spPr>
          <a:xfrm>
            <a:off x="-1099916" y="174828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>
            <a:off x="-541956" y="288140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ran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20050" y="-228600"/>
            <a:ext cx="4238625" cy="7200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80" y="2397601"/>
            <a:ext cx="5784794" cy="1967706"/>
          </a:xfrm>
        </p:spPr>
        <p:txBody>
          <a:bodyPr/>
          <a:lstStyle>
            <a:lvl1pPr algn="ctr">
              <a:defRPr sz="66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1343" y="6305550"/>
            <a:ext cx="2926080" cy="411047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3945290-2058-45B1-9266-563D822826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038" y="285660"/>
            <a:ext cx="3814648" cy="57641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9" y="6018077"/>
            <a:ext cx="1800000" cy="476190"/>
          </a:xfrm>
          <a:prstGeom prst="rect">
            <a:avLst/>
          </a:prstGeom>
        </p:spPr>
      </p:pic>
      <p:grpSp>
        <p:nvGrpSpPr>
          <p:cNvPr id="3" name="Groupe 2"/>
          <p:cNvGrpSpPr/>
          <p:nvPr userDrawn="1"/>
        </p:nvGrpSpPr>
        <p:grpSpPr>
          <a:xfrm>
            <a:off x="-1910561" y="-3238045"/>
            <a:ext cx="5985670" cy="8080477"/>
            <a:chOff x="-1681312" y="-2525631"/>
            <a:chExt cx="4614450" cy="6229371"/>
          </a:xfrm>
        </p:grpSpPr>
        <p:grpSp>
          <p:nvGrpSpPr>
            <p:cNvPr id="12" name="Groupe 11"/>
            <p:cNvGrpSpPr/>
            <p:nvPr userDrawn="1"/>
          </p:nvGrpSpPr>
          <p:grpSpPr>
            <a:xfrm>
              <a:off x="-1681312" y="-2525631"/>
              <a:ext cx="4614450" cy="3572929"/>
              <a:chOff x="-1681312" y="-2525631"/>
              <a:chExt cx="4614450" cy="3572929"/>
            </a:xfrm>
          </p:grpSpPr>
          <p:sp>
            <p:nvSpPr>
              <p:cNvPr id="13" name="Ellipse 12"/>
              <p:cNvSpPr/>
              <p:nvPr userDrawn="1"/>
            </p:nvSpPr>
            <p:spPr>
              <a:xfrm>
                <a:off x="-1681312" y="-2525631"/>
                <a:ext cx="3362623" cy="3572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 userDrawn="1"/>
            </p:nvSpPr>
            <p:spPr>
              <a:xfrm>
                <a:off x="429483" y="-2097193"/>
                <a:ext cx="2503655" cy="25963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0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9D0F8-B38C-4F27-96BE-D686BE8C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AF262E-35DF-4A5F-A258-0FACB612F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D53559-B91D-490B-A237-D9315E04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BBA6E-17E1-4CB4-8449-B8EDCCF3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C1DBF0-F8CA-4310-B8E9-473F5B95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056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E9312A08-AD49-4204-A5AD-A5FF8224F3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126" y="2196932"/>
            <a:ext cx="11291729" cy="3187328"/>
          </a:xfrm>
          <a:prstGeom prst="rect">
            <a:avLst/>
          </a:prstGeom>
        </p:spPr>
        <p:txBody>
          <a:bodyPr/>
          <a:lstStyle>
            <a:lvl1pPr marL="91440" indent="-360000">
              <a:buFont typeface="Arial" panose="020B0604020202020204" pitchFamily="34" charset="0"/>
              <a:buChar char="•"/>
              <a:defRPr/>
            </a:lvl1pPr>
            <a:lvl2pPr marL="540000" indent="-360000">
              <a:buFont typeface="Courier New" panose="02070309020205020404" pitchFamily="49" charset="0"/>
              <a:buChar char="o"/>
              <a:defRPr sz="2100">
                <a:solidFill>
                  <a:schemeClr val="bg1"/>
                </a:solidFill>
              </a:defRPr>
            </a:lvl2pPr>
            <a:lvl3pPr marL="900000" indent="-360000">
              <a:buFont typeface="Wingdings" panose="05000000000000000000" pitchFamily="2" charset="2"/>
              <a:buChar char="§"/>
              <a:defRPr i="0">
                <a:solidFill>
                  <a:schemeClr val="bg2"/>
                </a:solidFill>
              </a:defRPr>
            </a:lvl3pPr>
            <a:lvl4pPr marL="1260000" indent="-360000">
              <a:buFont typeface="Wingdings" panose="05000000000000000000" pitchFamily="2" charset="2"/>
              <a:buChar char="v"/>
              <a:defRPr>
                <a:solidFill>
                  <a:schemeClr val="tx2"/>
                </a:solidFill>
              </a:defRPr>
            </a:lvl4pPr>
            <a:lvl5pPr marL="1620000" indent="-36000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048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83D8D-D973-4696-9B71-FD46FC3E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2096071"/>
            <a:ext cx="11660296" cy="4236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2F4807-D246-42CE-A823-E586D5DCAD7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311641" y="1715678"/>
            <a:ext cx="5735782" cy="3615274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4577" y="1728113"/>
            <a:ext cx="5735782" cy="3615273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577" y="5460961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DB06A1F-AA1A-4C8C-94C1-BF7FCBA730F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311641" y="5454572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F404AE-696A-4C84-87EB-5B2644CE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90" y="596246"/>
            <a:ext cx="10153619" cy="94219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 rot="20502554">
            <a:off x="-2477137" y="-2042310"/>
            <a:ext cx="4122178" cy="3191767"/>
            <a:chOff x="-1681312" y="-2525631"/>
            <a:chExt cx="4614450" cy="3572929"/>
          </a:xfrm>
        </p:grpSpPr>
        <p:sp>
          <p:nvSpPr>
            <p:cNvPr id="12" name="Ellipse 11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llipse 17"/>
          <p:cNvSpPr/>
          <p:nvPr userDrawn="1"/>
        </p:nvSpPr>
        <p:spPr>
          <a:xfrm rot="3103191" flipH="1">
            <a:off x="8327119" y="6464957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224" y="225248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5" name="Groupe 4"/>
          <p:cNvGrpSpPr/>
          <p:nvPr userDrawn="1"/>
        </p:nvGrpSpPr>
        <p:grpSpPr>
          <a:xfrm rot="17190712">
            <a:off x="-534366" y="5526863"/>
            <a:ext cx="1607844" cy="1959666"/>
            <a:chOff x="-534365" y="5251092"/>
            <a:chExt cx="1607844" cy="1959666"/>
          </a:xfrm>
        </p:grpSpPr>
        <p:sp>
          <p:nvSpPr>
            <p:cNvPr id="9" name="Ellipse 8"/>
            <p:cNvSpPr/>
            <p:nvPr userDrawn="1"/>
          </p:nvSpPr>
          <p:spPr>
            <a:xfrm rot="14388738" flipH="1">
              <a:off x="-533429" y="5250156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rot="14388738" flipH="1">
              <a:off x="-318048" y="6383274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592455" y="225074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2E4D683-1046-42DA-A8F3-89BD182AF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5854" y="945560"/>
            <a:ext cx="3421569" cy="49668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DA5CDE-2FEC-467C-8041-A3E40AA69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60625"/>
            <a:ext cx="7254875" cy="364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19838-29C0-496D-8624-248DFC8C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945560"/>
            <a:ext cx="6272614" cy="94219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 rot="3103191" flipH="1">
            <a:off x="693564" y="-504779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titres im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42C50AB-513E-4C3C-81BF-2796C7D5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B9E617A-87FC-44E3-8302-87DEF333C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FD6B84-3800-4095-925C-2AD17646C0A5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0BED210-EFD4-4511-B214-489E4978D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0513" y="0"/>
            <a:ext cx="4281487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9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titres image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-1130" r="-2398" b="1130"/>
          <a:stretch/>
        </p:blipFill>
        <p:spPr>
          <a:xfrm>
            <a:off x="8050138" y="-109876"/>
            <a:ext cx="4253272" cy="696956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63366AE-E6EE-405A-8423-9830171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C00C390F-9A96-4B41-936A-DAB135937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FEA698F-8B14-4C1D-AD4F-58634818866D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6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'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948" y="2874320"/>
            <a:ext cx="10515599" cy="2558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163C578-B879-436D-9492-B8E4A789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48" y="1010711"/>
            <a:ext cx="10515600" cy="1325563"/>
          </a:xfrm>
        </p:spPr>
        <p:txBody>
          <a:bodyPr/>
          <a:lstStyle>
            <a:lvl1pPr algn="ctr">
              <a:defRPr sz="66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8" name="Groupe 7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63" name="Espace réservé du numéro de diapositive 4">
            <a:extLst>
              <a:ext uri="{FF2B5EF4-FFF2-40B4-BE49-F238E27FC236}">
                <a16:creationId xmlns:a16="http://schemas.microsoft.com/office/drawing/2014/main" id="{1B9C7032-6EF1-4418-AD24-C7F13461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840" y="5929477"/>
            <a:ext cx="2926080" cy="764451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812672"/>
            <a:ext cx="9763125" cy="1326127"/>
          </a:xfrm>
          <a:prstGeom prst="rect">
            <a:avLst/>
          </a:prstGeom>
        </p:spPr>
        <p:txBody>
          <a:bodyPr/>
          <a:lstStyle>
            <a:lvl1pPr algn="l">
              <a:defRPr sz="60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380822"/>
            <a:ext cx="9763126" cy="3458003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tx1"/>
                </a:solidFill>
              </a:defRPr>
            </a:lvl1pPr>
            <a:lvl2pPr marL="4572" indent="0" algn="l">
              <a:buFont typeface="+mj-lt"/>
              <a:buNone/>
              <a:defRPr sz="2000" b="0" i="0"/>
            </a:lvl2pPr>
            <a:lvl3pPr marL="0" indent="0" algn="l">
              <a:buFont typeface="+mj-lt"/>
              <a:buNone/>
              <a:defRPr sz="2000" b="0" i="0"/>
            </a:lvl3pPr>
            <a:lvl4pPr marL="0" indent="0" algn="l">
              <a:buFont typeface="+mj-lt"/>
              <a:buNone/>
              <a:defRPr sz="2000" b="0" i="0"/>
            </a:lvl4pPr>
            <a:lvl5pPr marL="0" indent="0" algn="l">
              <a:buFont typeface="+mj-lt"/>
              <a:buNone/>
              <a:defRPr sz="2000" b="0" i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13" name="Ellipse 12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1182350" y="-133350"/>
            <a:ext cx="1085850" cy="69913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10" y="1571016"/>
            <a:ext cx="10780776" cy="9766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10" y="3139064"/>
            <a:ext cx="10780776" cy="25378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sp>
        <p:nvSpPr>
          <p:cNvPr id="15" name="Ellipse 14"/>
          <p:cNvSpPr/>
          <p:nvPr userDrawn="1"/>
        </p:nvSpPr>
        <p:spPr>
          <a:xfrm flipH="1">
            <a:off x="10430990" y="-2430351"/>
            <a:ext cx="3362623" cy="3572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 userDrawn="1"/>
        </p:nvSpPr>
        <p:spPr>
          <a:xfrm flipH="1">
            <a:off x="9179163" y="-2001913"/>
            <a:ext cx="2503655" cy="259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 userDrawn="1"/>
        </p:nvSpPr>
        <p:spPr>
          <a:xfrm flipH="1">
            <a:off x="11606246" y="184356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 flipH="1">
            <a:off x="11821627" y="297668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42216C-BF07-438F-BE27-1EE436D9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E3ED3D-BF2D-439B-B949-408517524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2D56B1-B41E-498D-87A9-A1F14D91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59863-4905-4E42-B901-38C38306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B986C-10BC-42F2-991F-0E6AC91B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171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13FDE6-D497-4562-AD80-7787D3F82E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817" y="2840159"/>
            <a:ext cx="8571279" cy="2265362"/>
          </a:xfrm>
          <a:prstGeom prst="rect">
            <a:avLst/>
          </a:prstGeom>
        </p:spPr>
        <p:txBody>
          <a:bodyPr/>
          <a:lstStyle>
            <a:lvl1pPr marL="91440" indent="-9144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1pPr>
            <a:lvl2pPr marL="347472" indent="-34290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2pPr>
            <a:lvl3pPr marL="548640" indent="-54864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3pPr>
            <a:lvl4pPr marL="822960" indent="-82296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4pPr>
            <a:lvl5pPr marL="1097280" indent="-109728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B040F9-9DCA-45C3-AC4A-AD6013D7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17" y="926119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9" name="Groupe 8"/>
          <p:cNvGrpSpPr/>
          <p:nvPr userDrawn="1"/>
        </p:nvGrpSpPr>
        <p:grpSpPr>
          <a:xfrm rot="3687236">
            <a:off x="9487185" y="-2315410"/>
            <a:ext cx="4614450" cy="3572929"/>
            <a:chOff x="-1681312" y="-2525631"/>
            <a:chExt cx="4614450" cy="3572929"/>
          </a:xfrm>
        </p:grpSpPr>
        <p:sp>
          <p:nvSpPr>
            <p:cNvPr id="10" name="Ellipse 9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83D8D-D973-4696-9B71-FD46FC3E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2096071"/>
            <a:ext cx="11660296" cy="4236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6400" y="0"/>
            <a:ext cx="41656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2E4D683-1046-42DA-A8F3-89BD182AF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5854" y="945560"/>
            <a:ext cx="3421569" cy="49668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DA5CDE-2FEC-467C-8041-A3E40AA69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60625"/>
            <a:ext cx="7254875" cy="364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19838-29C0-496D-8624-248DFC8C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945560"/>
            <a:ext cx="6272614" cy="94219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 rot="3103191" flipH="1">
            <a:off x="693564" y="-504779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928895" y="209550"/>
            <a:ext cx="3383280" cy="139399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3" y="314325"/>
            <a:ext cx="7251238" cy="56769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8895" y="2321661"/>
            <a:ext cx="3398520" cy="31269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9F404-0260-4A56-9636-865F426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4003"/>
            <a:ext cx="10515600" cy="1325563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2E428BC-04B3-405A-A953-1724B4303A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3531671"/>
            <a:ext cx="10515600" cy="223095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2000">
                <a:solidFill>
                  <a:schemeClr val="tx1"/>
                </a:solidFill>
              </a:defRPr>
            </a:lvl3pPr>
            <a:lvl4pPr algn="ctr">
              <a:defRPr sz="2000">
                <a:solidFill>
                  <a:schemeClr val="tx1"/>
                </a:solidFill>
              </a:defRPr>
            </a:lvl4pPr>
            <a:lvl5pPr algn="ctr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1229106">
            <a:off x="-308934" y="-977728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11964370" y="4140178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13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CL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140" r="8854"/>
          <a:stretch/>
        </p:blipFill>
        <p:spPr>
          <a:xfrm>
            <a:off x="0" y="-1"/>
            <a:ext cx="7191375" cy="6867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1375" y="0"/>
            <a:ext cx="5000625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21343" y="6046443"/>
            <a:ext cx="2926080" cy="670154"/>
          </a:xfrm>
        </p:spPr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66934FF-5DFB-41EC-AA35-EAF5C91F70E4}"/>
              </a:ext>
            </a:extLst>
          </p:cNvPr>
          <p:cNvSpPr txBox="1">
            <a:spLocks/>
          </p:cNvSpPr>
          <p:nvPr userDrawn="1"/>
        </p:nvSpPr>
        <p:spPr>
          <a:xfrm>
            <a:off x="7837455" y="108968"/>
            <a:ext cx="3383280" cy="1393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398957" y="235397"/>
            <a:ext cx="4068762" cy="1338262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Le Centre Léon Bérard en quelques mots :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5" y="108968"/>
            <a:ext cx="976412" cy="527683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7398957" y="1738355"/>
            <a:ext cx="45805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Le Centre Léon Bérard est le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centre de lutte contre le cancer de Lyon et de Rhône-Alpes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, un hôpital dédié 100% à la cancérologie.</a:t>
            </a:r>
          </a:p>
          <a:p>
            <a:pPr algn="l"/>
            <a:br>
              <a:rPr lang="fr-FR" sz="1800" dirty="0">
                <a:solidFill>
                  <a:srgbClr val="FFFFFF"/>
                </a:solidFill>
              </a:rPr>
            </a:b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Le Centre Léon Bérard a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trois missions essentielles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: les soins, la recherche et l’enseignement. La vocation du centre est d’offrir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des soins de qualité aux personnes souffrant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d’un cancer. </a:t>
            </a:r>
          </a:p>
          <a:p>
            <a:pPr algn="l"/>
            <a:endParaRPr lang="fr-FR" sz="1800" b="0" i="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fr-FR" sz="1800" b="0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année, ce sont plus de </a:t>
            </a:r>
            <a:r>
              <a:rPr lang="fr-FR" sz="1800" b="1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40 000 patients </a:t>
            </a:r>
            <a:r>
              <a:rPr lang="fr-FR" sz="1800" b="0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qui sont pris en charge et soignés par nos professionnels de santé.</a:t>
            </a:r>
          </a:p>
          <a:p>
            <a:pPr algn="l"/>
            <a:endParaRPr lang="fr-FR" sz="1800" b="0" i="0" kern="1200" baseline="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fr-FR" dirty="0">
                <a:solidFill>
                  <a:srgbClr val="FFFFFF"/>
                </a:solidFill>
              </a:rPr>
              <a:t>Découvrez le Centre Léon Bérard </a:t>
            </a:r>
            <a:r>
              <a:rPr lang="fr-FR" dirty="0">
                <a:hlinkClick r:id="rId4"/>
              </a:rPr>
              <a:t>en vidéo</a:t>
            </a:r>
            <a:endParaRPr lang="fr-FR" sz="1800" dirty="0">
              <a:solidFill>
                <a:srgbClr val="FFFF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F7DF87-7E10-44C2-B30E-0F8CC039A95E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1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CL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 userDrawn="1"/>
        </p:nvSpPr>
        <p:spPr>
          <a:xfrm>
            <a:off x="529283" y="1410221"/>
            <a:ext cx="7211612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fr-FR" sz="2800" b="0" kern="1200" cap="all" spc="-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</a:t>
            </a:r>
            <a:r>
              <a:rPr lang="fr-FR" sz="2800" b="1" kern="1200" cap="all" spc="-12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centre Léon Bérard, </a:t>
            </a:r>
            <a:r>
              <a:rPr lang="fr-FR" sz="2800" b="0" kern="1200" cap="all" spc="-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c’est surtout: </a:t>
            </a: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25" name="Ellipse 24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t="-183" r="28740" b="183"/>
          <a:stretch/>
        </p:blipFill>
        <p:spPr>
          <a:xfrm>
            <a:off x="7740895" y="0"/>
            <a:ext cx="4470400" cy="693875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656422" y="2428547"/>
            <a:ext cx="6957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2 200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salariés, dont plus de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chercheurs qui travaillent chaque jour pour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comprendre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diagnostiquer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prendre en charge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patients atteints de cancer.</a:t>
            </a:r>
          </a:p>
          <a:p>
            <a:pPr marL="0" indent="0">
              <a:buFontTx/>
              <a:buNone/>
            </a:pPr>
            <a:endParaRPr lang="fr-FR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longue date, le CLB bénéficie d’un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rayonnement international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grâce à l’excellence de ses cliniciens et de ses chercheurs. </a:t>
            </a:r>
          </a:p>
          <a:p>
            <a:pPr marL="0" indent="0">
              <a:buFontTx/>
              <a:buNone/>
            </a:pP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ce soit dans le domaine des soins, de l’enseignement ou de la recherche, Il développe des collaborations partout dans le monde pour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progresser la lutte contre le cancer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D3D4E9C-E8D0-4F57-896C-BD0EAF0704D7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3"/>
          </p:nvPr>
        </p:nvSpPr>
        <p:spPr>
          <a:xfrm>
            <a:off x="1720056" y="1926641"/>
            <a:ext cx="8751887" cy="42481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llipse 12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812672"/>
            <a:ext cx="9763125" cy="1326127"/>
          </a:xfrm>
          <a:prstGeom prst="rect">
            <a:avLst/>
          </a:prstGeom>
        </p:spPr>
        <p:txBody>
          <a:bodyPr/>
          <a:lstStyle>
            <a:lvl1pPr algn="l">
              <a:defRPr sz="60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380822"/>
            <a:ext cx="9763126" cy="3458003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tx1"/>
                </a:solidFill>
              </a:defRPr>
            </a:lvl1pPr>
            <a:lvl2pPr marL="4572" indent="0" algn="l">
              <a:buFont typeface="+mj-lt"/>
              <a:buNone/>
              <a:defRPr sz="2000" b="0" i="0"/>
            </a:lvl2pPr>
            <a:lvl3pPr marL="0" indent="0" algn="l">
              <a:buFont typeface="+mj-lt"/>
              <a:buNone/>
              <a:defRPr sz="2000" b="0" i="0"/>
            </a:lvl3pPr>
            <a:lvl4pPr marL="0" indent="0" algn="l">
              <a:buFont typeface="+mj-lt"/>
              <a:buNone/>
              <a:defRPr sz="2000" b="0" i="0"/>
            </a:lvl4pPr>
            <a:lvl5pPr marL="0" indent="0" algn="l">
              <a:buFont typeface="+mj-lt"/>
              <a:buNone/>
              <a:defRPr sz="2000" b="0" i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13" name="Ellipse 12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1182350" y="-133350"/>
            <a:ext cx="1085850" cy="69913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224" y="225248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5" name="Groupe 4"/>
          <p:cNvGrpSpPr/>
          <p:nvPr userDrawn="1"/>
        </p:nvGrpSpPr>
        <p:grpSpPr>
          <a:xfrm rot="17190712">
            <a:off x="-534366" y="5526863"/>
            <a:ext cx="1607844" cy="1959666"/>
            <a:chOff x="-534365" y="5251092"/>
            <a:chExt cx="1607844" cy="1959666"/>
          </a:xfrm>
        </p:grpSpPr>
        <p:sp>
          <p:nvSpPr>
            <p:cNvPr id="9" name="Ellipse 8"/>
            <p:cNvSpPr/>
            <p:nvPr userDrawn="1"/>
          </p:nvSpPr>
          <p:spPr>
            <a:xfrm rot="14388738" flipH="1">
              <a:off x="-533429" y="5250156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rot="14388738" flipH="1">
              <a:off x="-318048" y="6383274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592455" y="225074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0AC2C-AA3B-45AB-8C19-21187164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3B929-394A-44F3-ABAC-CDF237E10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B9B118-194D-4618-9E67-84D562CD5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D48EE5-9A04-4623-A823-BD1BA585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2139C0-DA3C-47E4-8872-D00BEA6C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CEEF60-0A09-4E7A-A325-6A0A3F76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28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5" y="2034106"/>
            <a:ext cx="4952619" cy="72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914173"/>
            <a:ext cx="4952618" cy="34009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880" y="2914174"/>
            <a:ext cx="5295520" cy="3400900"/>
          </a:xfrm>
          <a:prstGeom prst="rect">
            <a:avLst/>
          </a:prstGeom>
        </p:spPr>
        <p:txBody>
          <a:bodyPr/>
          <a:lstStyle>
            <a:lvl1pPr>
              <a:defRPr lang="fr-FR" sz="2200" b="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A13213-7454-4DBD-9D4D-BED9A34E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2" name="Groupe 1"/>
          <p:cNvGrpSpPr/>
          <p:nvPr userDrawn="1"/>
        </p:nvGrpSpPr>
        <p:grpSpPr>
          <a:xfrm rot="726666">
            <a:off x="-296297" y="-742384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286880" y="2034106"/>
            <a:ext cx="5295520" cy="72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83D8D-D973-4696-9B71-FD46FC3E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2096071"/>
            <a:ext cx="11660296" cy="4236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2E4D683-1046-42DA-A8F3-89BD182AF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5854" y="945560"/>
            <a:ext cx="3421569" cy="49668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DA5CDE-2FEC-467C-8041-A3E40AA69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60625"/>
            <a:ext cx="7254875" cy="364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19838-29C0-496D-8624-248DFC8C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945560"/>
            <a:ext cx="6272614" cy="94219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 rot="3103191" flipH="1">
            <a:off x="693564" y="-504779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928895" y="209550"/>
            <a:ext cx="3383280" cy="139399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3" y="314325"/>
            <a:ext cx="7251238" cy="56769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8895" y="2321661"/>
            <a:ext cx="3398520" cy="31269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2F4807-D246-42CE-A823-E586D5DCAD7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311641" y="1715678"/>
            <a:ext cx="5735782" cy="3615274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4577" y="1728113"/>
            <a:ext cx="5735782" cy="3615273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577" y="5460961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DB06A1F-AA1A-4C8C-94C1-BF7FCBA730F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311641" y="5454572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F404AE-696A-4C84-87EB-5B2644CE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90" y="596246"/>
            <a:ext cx="10153619" cy="94219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 rot="20502554">
            <a:off x="-2477137" y="-2042310"/>
            <a:ext cx="4122178" cy="3191767"/>
            <a:chOff x="-1681312" y="-2525631"/>
            <a:chExt cx="4614450" cy="3572929"/>
          </a:xfrm>
        </p:grpSpPr>
        <p:sp>
          <p:nvSpPr>
            <p:cNvPr id="12" name="Ellipse 11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llipse 17"/>
          <p:cNvSpPr/>
          <p:nvPr userDrawn="1"/>
        </p:nvSpPr>
        <p:spPr>
          <a:xfrm rot="3103191" flipH="1">
            <a:off x="8327119" y="6464957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5F7521-0E79-4733-B16E-E5ABB3CBCC3D}"/>
              </a:ext>
            </a:extLst>
          </p:cNvPr>
          <p:cNvSpPr/>
          <p:nvPr userDrawn="1"/>
        </p:nvSpPr>
        <p:spPr>
          <a:xfrm>
            <a:off x="213645" y="196554"/>
            <a:ext cx="2674833" cy="23244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E990F6F-51E0-46DC-A65D-1357F3678E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425" y="520700"/>
            <a:ext cx="11371263" cy="5816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Ellipse 10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é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Espace réservé de l'élément multimédia 9">
            <a:extLst>
              <a:ext uri="{FF2B5EF4-FFF2-40B4-BE49-F238E27FC236}">
                <a16:creationId xmlns:a16="http://schemas.microsoft.com/office/drawing/2014/main" id="{867A5767-FFD6-4794-BFF0-00B31994627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93056" y="2633287"/>
            <a:ext cx="9005887" cy="3068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5E217F-4EC2-465E-88E5-0727AEEA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2" y="965868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6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90" y="1772854"/>
            <a:ext cx="10153619" cy="94219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82F98C0E-1223-42F7-8DFA-FA8D0C16065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22325" y="3316288"/>
            <a:ext cx="4784725" cy="262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graphique 7">
            <a:extLst>
              <a:ext uri="{FF2B5EF4-FFF2-40B4-BE49-F238E27FC236}">
                <a16:creationId xmlns:a16="http://schemas.microsoft.com/office/drawing/2014/main" id="{D0B0C724-4B2F-4EAF-9931-065D7C93003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584952" y="3316288"/>
            <a:ext cx="4784725" cy="262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 rot="3103191" flipH="1">
            <a:off x="401628" y="-411170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 userDrawn="1"/>
        </p:nvGrpSpPr>
        <p:grpSpPr>
          <a:xfrm rot="3103191">
            <a:off x="11244438" y="5769694"/>
            <a:ext cx="1605971" cy="1955456"/>
            <a:chOff x="11606246" y="1843564"/>
            <a:chExt cx="1605971" cy="1955456"/>
          </a:xfrm>
        </p:grpSpPr>
        <p:sp>
          <p:nvSpPr>
            <p:cNvPr id="12" name="Ellipse 11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017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9F404-0260-4A56-9636-865F426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4003"/>
            <a:ext cx="10515600" cy="1325563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2E428BC-04B3-405A-A953-1724B4303A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3531671"/>
            <a:ext cx="10515600" cy="223095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2000">
                <a:solidFill>
                  <a:schemeClr val="tx1"/>
                </a:solidFill>
              </a:defRPr>
            </a:lvl3pPr>
            <a:lvl4pPr algn="ctr">
              <a:defRPr sz="2000">
                <a:solidFill>
                  <a:schemeClr val="tx1"/>
                </a:solidFill>
              </a:defRPr>
            </a:lvl4pPr>
            <a:lvl5pPr algn="ctr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1229106">
            <a:off x="-308934" y="-977728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11964370" y="4140178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880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01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F2CF5-B8AA-4351-BCA9-594DC605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8837AF-5D9C-41AA-B75B-E275FC5F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36BD90-B503-4EE9-9E75-CDFF795EF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989C99-5091-457D-89A8-F4847C4AC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E7A75E-7D72-423B-9243-1E5AEB753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8149B0-C9FC-4B40-ABE8-DC3FC7D2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02FFB7-FB6C-4E71-92D9-D1A50A86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9EAB42-9324-4022-86AE-62002EDB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244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titres im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42C50AB-513E-4C3C-81BF-2796C7D5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B9E617A-87FC-44E3-8302-87DEF333C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FD6B84-3800-4095-925C-2AD17646C0A5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0BED210-EFD4-4511-B214-489E4978D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0513" y="0"/>
            <a:ext cx="4281487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A586D-7B24-4BF5-8A0C-A107F005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6A310E-F5D1-433F-BDD1-5C5180DC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01E0D6-0E38-4384-B17E-B48B58F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E5DE54-EC38-4582-BC88-2DB9797E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32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DEA7D6-93D8-45BF-A455-B3571B89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91FD9A-5A66-40A7-8693-081C73BA5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FF33F7-C332-4029-A275-DC3B21FE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48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F4E14-A1FD-44D5-92B7-ED08976A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B50655-E81D-49AE-80D6-F9F2E4AF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FC5DAE-D5B3-47A0-87AD-2CB596975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FD296A-EAF6-497E-A9D5-282DD833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061509-AF49-40F4-820B-135C617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83615D-49EC-447C-AAD7-A3FE9DF8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80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41B28-4D8C-4EEB-AD2C-73C107E1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2E979B-08EB-47DB-A3F1-34981AB9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8F5DF2-B282-4FE1-B6BC-97FEA1F08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F1FA99-2226-4395-AC07-606034BC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8D99F8-8A03-4FDC-BA90-4FE1A561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2E7A47-7861-4531-AA97-858E1C9D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69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F3C8EE-25ED-47BE-9348-9120CD8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724A2A-8B10-4CF5-BA73-62B22AEB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664AF0-9A4E-4CED-ADD7-31DF4C48D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98D3-D768-40AB-B8A9-F4F76A27F11B}" type="datetimeFigureOut">
              <a:rPr lang="fr-FR" smtClean="0"/>
              <a:t>02/03/2026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6FCC83-C7A1-4C28-A338-3F8257CC6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2CE640-B244-44E7-BE40-B17ABB5EB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08DA2-FED8-449F-A9E1-3E81686846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02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998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866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3237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6804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70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avosbaskets.fr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lascintillante.fr/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D1DFE-4AC2-454F-A0F0-46C33563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3413002"/>
          </a:xfrm>
        </p:spPr>
        <p:txBody>
          <a:bodyPr/>
          <a:lstStyle/>
          <a:p>
            <a:r>
              <a:rPr lang="fr-FR" dirty="0"/>
              <a:t>LE centre </a:t>
            </a:r>
            <a:r>
              <a:rPr lang="fr-FR" dirty="0" err="1"/>
              <a:t>léon</a:t>
            </a:r>
            <a:r>
              <a:rPr lang="fr-FR" dirty="0"/>
              <a:t> </a:t>
            </a:r>
            <a:r>
              <a:rPr lang="fr-FR" dirty="0" err="1"/>
              <a:t>bérard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9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FD68BA1-816A-48AE-B383-6437D1D6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L’équipe dédiée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16D04C-9BA9-48C9-8147-80E99D1A17E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219825"/>
            <a:ext cx="4114800" cy="228600"/>
          </a:xfrm>
          <a:prstGeom prst="rect">
            <a:avLst/>
          </a:prstGeom>
        </p:spPr>
        <p:txBody>
          <a:bodyPr/>
          <a:lstStyle/>
          <a:p>
            <a:fld id="{A822360C-DCB2-4AC0-A43F-F687EC38828A}" type="datetime1">
              <a:rPr lang="fr-FR" smtClean="0"/>
              <a:pPr/>
              <a:t>02/03/2026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D67AA0-F455-40A4-AB83-D01E6F76D0E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87931"/>
            <a:ext cx="5029200" cy="2286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Titre</a:t>
            </a:r>
            <a:r>
              <a:rPr lang="en-US"/>
              <a:t> presentation</a:t>
            </a:r>
            <a:endParaRPr lang="en-US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6C94DB90-0312-4B76-AE2E-0DC88B069C4E}"/>
              </a:ext>
            </a:extLst>
          </p:cNvPr>
          <p:cNvSpPr txBox="1">
            <a:spLocks/>
          </p:cNvSpPr>
          <p:nvPr/>
        </p:nvSpPr>
        <p:spPr>
          <a:xfrm>
            <a:off x="387127" y="1437167"/>
            <a:ext cx="11742120" cy="423636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sz="100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pic>
        <p:nvPicPr>
          <p:cNvPr id="9" name="Picture 2" descr="Photo de profil de Agathe Amadei">
            <a:extLst>
              <a:ext uri="{FF2B5EF4-FFF2-40B4-BE49-F238E27FC236}">
                <a16:creationId xmlns:a16="http://schemas.microsoft.com/office/drawing/2014/main" id="{CB2881DC-FC4D-4219-ADDC-660F27C6F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7064" r="6524" b="5984"/>
          <a:stretch/>
        </p:blipFill>
        <p:spPr bwMode="auto">
          <a:xfrm>
            <a:off x="5868317" y="761717"/>
            <a:ext cx="1612806" cy="1612806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oto de profil de Laure-Aude Demaison">
            <a:extLst>
              <a:ext uri="{FF2B5EF4-FFF2-40B4-BE49-F238E27FC236}">
                <a16:creationId xmlns:a16="http://schemas.microsoft.com/office/drawing/2014/main" id="{F65C5678-5F2F-4A1F-8052-5BE8CC29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24" y="2809155"/>
            <a:ext cx="1612807" cy="1612807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69A1F6-594E-4CDC-BCF0-BE9FE1464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228" r="10226" b="37372"/>
          <a:stretch/>
        </p:blipFill>
        <p:spPr>
          <a:xfrm>
            <a:off x="9925052" y="2768192"/>
            <a:ext cx="1635355" cy="161280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6D5137F-C743-4CE8-BC1E-E6D8CA3706F2}"/>
              </a:ext>
            </a:extLst>
          </p:cNvPr>
          <p:cNvSpPr txBox="1"/>
          <p:nvPr/>
        </p:nvSpPr>
        <p:spPr>
          <a:xfrm>
            <a:off x="7720716" y="1053531"/>
            <a:ext cx="205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Agathe AMADEI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64F2C3-B365-46F3-968A-A8E7BA55D1AC}"/>
              </a:ext>
            </a:extLst>
          </p:cNvPr>
          <p:cNvSpPr txBox="1"/>
          <p:nvPr/>
        </p:nvSpPr>
        <p:spPr>
          <a:xfrm>
            <a:off x="2266948" y="4489212"/>
            <a:ext cx="168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Laure-Aude DEMAISON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3C2B2B-F155-4C9E-AB18-9C59C42FCD06}"/>
              </a:ext>
            </a:extLst>
          </p:cNvPr>
          <p:cNvSpPr txBox="1"/>
          <p:nvPr/>
        </p:nvSpPr>
        <p:spPr>
          <a:xfrm>
            <a:off x="5105492" y="4443986"/>
            <a:ext cx="170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Clara </a:t>
            </a:r>
          </a:p>
          <a:p>
            <a:pPr algn="ctr"/>
            <a:r>
              <a:rPr lang="fr-FR" b="1" dirty="0">
                <a:solidFill>
                  <a:schemeClr val="accent2"/>
                </a:solidFill>
              </a:rPr>
              <a:t>PAPA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1DF968-36FA-4662-A6E4-3A23AC039B8F}"/>
              </a:ext>
            </a:extLst>
          </p:cNvPr>
          <p:cNvSpPr txBox="1"/>
          <p:nvPr/>
        </p:nvSpPr>
        <p:spPr>
          <a:xfrm>
            <a:off x="9758596" y="4387415"/>
            <a:ext cx="212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Sandrine PASQUET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B07CF1-E279-49E7-BD3E-F3C807B9A16F}"/>
              </a:ext>
            </a:extLst>
          </p:cNvPr>
          <p:cNvSpPr txBox="1"/>
          <p:nvPr/>
        </p:nvSpPr>
        <p:spPr>
          <a:xfrm>
            <a:off x="374673" y="4454666"/>
            <a:ext cx="168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Laurine</a:t>
            </a:r>
          </a:p>
          <a:p>
            <a:pPr algn="ctr"/>
            <a:r>
              <a:rPr lang="fr-FR" b="1" dirty="0">
                <a:solidFill>
                  <a:schemeClr val="accent2"/>
                </a:solidFill>
              </a:rPr>
              <a:t>CHANEL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C3193F-0A92-4FA1-BE8E-55BCCD00A51E}"/>
              </a:ext>
            </a:extLst>
          </p:cNvPr>
          <p:cNvSpPr txBox="1"/>
          <p:nvPr/>
        </p:nvSpPr>
        <p:spPr>
          <a:xfrm>
            <a:off x="7477195" y="1459323"/>
            <a:ext cx="254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Responsable de la collecte de fonds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CA75E44-99F9-4666-B031-9136AD1E6560}"/>
              </a:ext>
            </a:extLst>
          </p:cNvPr>
          <p:cNvSpPr txBox="1"/>
          <p:nvPr/>
        </p:nvSpPr>
        <p:spPr>
          <a:xfrm>
            <a:off x="4962739" y="5068031"/>
            <a:ext cx="401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Chargées de mécénat, fondations et grands donateurs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29019B1-82FC-4B37-8CBA-E0E9DD3E6469}"/>
              </a:ext>
            </a:extLst>
          </p:cNvPr>
          <p:cNvSpPr txBox="1"/>
          <p:nvPr/>
        </p:nvSpPr>
        <p:spPr>
          <a:xfrm>
            <a:off x="139615" y="5099216"/>
            <a:ext cx="401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Chargées de collecte de fonds grand public et associations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13BC07-8171-47B5-9AA9-3F00E973BAC4}"/>
              </a:ext>
            </a:extLst>
          </p:cNvPr>
          <p:cNvSpPr txBox="1"/>
          <p:nvPr/>
        </p:nvSpPr>
        <p:spPr>
          <a:xfrm>
            <a:off x="8734246" y="5030408"/>
            <a:ext cx="401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Chargée de relations </a:t>
            </a:r>
          </a:p>
          <a:p>
            <a:pPr algn="ctr"/>
            <a:r>
              <a:rPr lang="fr-FR" dirty="0"/>
              <a:t>donateurs</a:t>
            </a:r>
          </a:p>
        </p:txBody>
      </p:sp>
      <p:pic>
        <p:nvPicPr>
          <p:cNvPr id="25" name="Picture 2" descr="Laurine Chanel - Chargée de projets communication 360 ...">
            <a:extLst>
              <a:ext uri="{FF2B5EF4-FFF2-40B4-BE49-F238E27FC236}">
                <a16:creationId xmlns:a16="http://schemas.microsoft.com/office/drawing/2014/main" id="{219BE2A2-FFF5-4445-97AA-E1A41C2B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7" y="2809155"/>
            <a:ext cx="1612807" cy="1612807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77F8F1-FDE7-4350-A1B7-09AA57A66554}"/>
              </a:ext>
            </a:extLst>
          </p:cNvPr>
          <p:cNvSpPr/>
          <p:nvPr/>
        </p:nvSpPr>
        <p:spPr>
          <a:xfrm>
            <a:off x="7027172" y="2772459"/>
            <a:ext cx="1612808" cy="157902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40000"/>
                  <a:lumOff val="60000"/>
                </a:schemeClr>
              </a:solidFill>
              <a:highlight>
                <a:srgbClr val="808080"/>
              </a:highligh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25926AC-B854-47BF-94CB-26FE72BFADA5}"/>
              </a:ext>
            </a:extLst>
          </p:cNvPr>
          <p:cNvSpPr txBox="1"/>
          <p:nvPr/>
        </p:nvSpPr>
        <p:spPr>
          <a:xfrm>
            <a:off x="6997767" y="4421700"/>
            <a:ext cx="170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Adèle </a:t>
            </a:r>
          </a:p>
          <a:p>
            <a:pPr algn="ctr"/>
            <a:r>
              <a:rPr lang="fr-FR" b="1" dirty="0">
                <a:solidFill>
                  <a:schemeClr val="accent2"/>
                </a:solidFill>
              </a:rPr>
              <a:t>CHATTON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82F0E14-20DB-4523-B437-FC94E7A71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3" t="18352" r="29732" b="13644"/>
          <a:stretch/>
        </p:blipFill>
        <p:spPr>
          <a:xfrm rot="16200000">
            <a:off x="5176606" y="2816489"/>
            <a:ext cx="1604562" cy="1612806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97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6F33A31-0623-4397-96EF-8AC8FEB490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1362042"/>
            <a:ext cx="10410861" cy="1724911"/>
          </a:xfrm>
        </p:spPr>
        <p:txBody>
          <a:bodyPr/>
          <a:lstStyle/>
          <a:p>
            <a:r>
              <a:rPr lang="fr-FR" dirty="0"/>
              <a:t>Montant des dons collectés en 2024 : </a:t>
            </a:r>
            <a:r>
              <a:rPr lang="fr-FR" b="1" dirty="0"/>
              <a:t>8,4 millions d’euros</a:t>
            </a:r>
          </a:p>
          <a:p>
            <a:endParaRPr lang="fr-FR" sz="1200" dirty="0"/>
          </a:p>
          <a:p>
            <a:r>
              <a:rPr lang="fr-FR" dirty="0"/>
              <a:t>Le service collecte auprès du grand public, des grands donateurs, des associations, des entreprises, fondations et fonds de dotation :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FFF2616-1252-4365-AE1E-A033792D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317210"/>
            <a:ext cx="10153619" cy="942196"/>
          </a:xfrm>
        </p:spPr>
        <p:txBody>
          <a:bodyPr/>
          <a:lstStyle/>
          <a:p>
            <a:r>
              <a:rPr lang="fr-FR" sz="4800" dirty="0"/>
              <a:t>Les dons </a:t>
            </a:r>
            <a:r>
              <a:rPr lang="fr-FR" dirty="0"/>
              <a:t>au CLB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BC5E5-2B56-4519-9247-E7BAE80A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8" name="Espace réservé du graphique 9">
            <a:extLst>
              <a:ext uri="{FF2B5EF4-FFF2-40B4-BE49-F238E27FC236}">
                <a16:creationId xmlns:a16="http://schemas.microsoft.com/office/drawing/2014/main" id="{0AB1C857-7395-4D61-B032-47CA054D3854}"/>
              </a:ext>
            </a:extLst>
          </p:cNvPr>
          <p:cNvGraphicFramePr>
            <a:graphicFrameLocks/>
          </p:cNvGraphicFramePr>
          <p:nvPr/>
        </p:nvGraphicFramePr>
        <p:xfrm>
          <a:off x="1244906" y="3261340"/>
          <a:ext cx="5664660" cy="34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9D0443E2-14EF-4805-8B3A-B52F984C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65" y="3165670"/>
            <a:ext cx="3375481" cy="22900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B251BF-D115-4FD8-AEBE-E52ED85C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10" y="5549009"/>
            <a:ext cx="2503068" cy="9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62523-1C38-41AD-A5C2-12BC930E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89" y="561474"/>
            <a:ext cx="10993007" cy="929709"/>
          </a:xfrm>
        </p:spPr>
        <p:txBody>
          <a:bodyPr/>
          <a:lstStyle/>
          <a:p>
            <a:r>
              <a:rPr lang="fr-FR" sz="4800" dirty="0"/>
              <a:t>Les évènements annuels</a:t>
            </a:r>
            <a:br>
              <a:rPr lang="fr-FR" sz="4800" dirty="0"/>
            </a:br>
            <a:r>
              <a:rPr lang="fr-FR" sz="4800" dirty="0"/>
              <a:t>pour soutenir </a:t>
            </a:r>
            <a:r>
              <a:rPr lang="fr-FR" dirty="0"/>
              <a:t>le Centre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13DC81-79D7-4D22-8908-9C6FD5CEF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5792" y="2104317"/>
            <a:ext cx="3927476" cy="3767328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B41860"/>
                </a:solidFill>
              </a:rPr>
              <a:t>Jeudi 26 nov. 2026</a:t>
            </a: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fr-FR" b="1" dirty="0">
              <a:solidFill>
                <a:srgbClr val="B4186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2C426C"/>
                </a:solidFill>
                <a:ea typeface="+mj-ea"/>
                <a:cs typeface="+mj-cs"/>
              </a:rPr>
              <a:t>Dîner de gala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CCFD36-2A91-4834-8485-1D452CE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FDCFC23-AAB8-49E9-B961-9C3776C1DF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8732" y="2080871"/>
            <a:ext cx="3927476" cy="4034126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B41860"/>
                </a:solidFill>
              </a:rPr>
              <a:t>Du 1</a:t>
            </a:r>
            <a:r>
              <a:rPr lang="fr-FR" b="1" baseline="30000" dirty="0">
                <a:solidFill>
                  <a:srgbClr val="B41860"/>
                </a:solidFill>
              </a:rPr>
              <a:t>er</a:t>
            </a:r>
            <a:r>
              <a:rPr lang="fr-FR" b="1" dirty="0">
                <a:solidFill>
                  <a:srgbClr val="B41860"/>
                </a:solidFill>
              </a:rPr>
              <a:t> au 21 juin 2026</a:t>
            </a: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r>
              <a:rPr lang="fr-FR" b="1" dirty="0">
                <a:solidFill>
                  <a:srgbClr val="2C426C"/>
                </a:solidFill>
              </a:rPr>
              <a:t>À vos baskets</a:t>
            </a:r>
          </a:p>
          <a:p>
            <a:endParaRPr lang="fr-FR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29590E34-D75C-4769-8AFD-262C957A387C}"/>
              </a:ext>
            </a:extLst>
          </p:cNvPr>
          <p:cNvSpPr txBox="1">
            <a:spLocks/>
          </p:cNvSpPr>
          <p:nvPr/>
        </p:nvSpPr>
        <p:spPr>
          <a:xfrm>
            <a:off x="4132262" y="2080870"/>
            <a:ext cx="3927476" cy="3767328"/>
          </a:xfrm>
          <a:prstGeom prst="rect">
            <a:avLst/>
          </a:prstGeom>
          <a:ln>
            <a:noFill/>
          </a:ln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B41860"/>
                </a:solidFill>
              </a:rPr>
              <a:t>Dimanche 27 sept. 2026</a:t>
            </a: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endParaRPr lang="fr-FR" b="1" dirty="0">
              <a:solidFill>
                <a:srgbClr val="B41860"/>
              </a:solidFill>
            </a:endParaRPr>
          </a:p>
          <a:p>
            <a:pPr algn="ctr"/>
            <a:r>
              <a:rPr lang="fr-FR" b="1" dirty="0">
                <a:solidFill>
                  <a:srgbClr val="2C426C"/>
                </a:solidFill>
              </a:rPr>
              <a:t>La Scintillante</a:t>
            </a:r>
          </a:p>
          <a:p>
            <a:endParaRPr lang="fr-FR" dirty="0"/>
          </a:p>
        </p:txBody>
      </p:sp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49883DA8-4B1E-4D69-B50F-533C2D9B1A9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22302" r="11772" b="5469"/>
          <a:stretch/>
        </p:blipFill>
        <p:spPr>
          <a:xfrm>
            <a:off x="584695" y="2511714"/>
            <a:ext cx="2815550" cy="28000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12" name="Espace réservé pour une image  8">
            <a:extLst>
              <a:ext uri="{FF2B5EF4-FFF2-40B4-BE49-F238E27FC236}">
                <a16:creationId xmlns:a16="http://schemas.microsoft.com/office/drawing/2014/main" id="{5747AA6E-39D8-4006-A43D-426F489E24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r="-194"/>
          <a:stretch/>
        </p:blipFill>
        <p:spPr>
          <a:xfrm>
            <a:off x="4747218" y="2576250"/>
            <a:ext cx="2815550" cy="28000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13" name="Espace réservé pour une image  8">
            <a:extLst>
              <a:ext uri="{FF2B5EF4-FFF2-40B4-BE49-F238E27FC236}">
                <a16:creationId xmlns:a16="http://schemas.microsoft.com/office/drawing/2014/main" id="{4160FD50-8428-4F6A-B6CC-BC498A72F1C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r="16473"/>
          <a:stretch/>
        </p:blipFill>
        <p:spPr>
          <a:xfrm>
            <a:off x="8791755" y="2569220"/>
            <a:ext cx="2815550" cy="28000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41CE126B-454C-4D58-B828-115992A254F1}"/>
              </a:ext>
            </a:extLst>
          </p:cNvPr>
          <p:cNvSpPr/>
          <p:nvPr/>
        </p:nvSpPr>
        <p:spPr>
          <a:xfrm>
            <a:off x="1992470" y="2746313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0178EC3-77BB-4665-BFB7-880AE811AE3E}"/>
              </a:ext>
            </a:extLst>
          </p:cNvPr>
          <p:cNvSpPr/>
          <p:nvPr/>
        </p:nvSpPr>
        <p:spPr>
          <a:xfrm rot="9522997">
            <a:off x="4647687" y="3085346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BFDE5AE-B8C9-483E-9F97-F828C3805BD2}"/>
              </a:ext>
            </a:extLst>
          </p:cNvPr>
          <p:cNvSpPr/>
          <p:nvPr/>
        </p:nvSpPr>
        <p:spPr>
          <a:xfrm rot="3423685">
            <a:off x="9872502" y="3432987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7BBE5D4-B67C-4DAF-AF09-E28CABC1FE7A}"/>
              </a:ext>
            </a:extLst>
          </p:cNvPr>
          <p:cNvSpPr/>
          <p:nvPr/>
        </p:nvSpPr>
        <p:spPr>
          <a:xfrm rot="11671207">
            <a:off x="8667021" y="2589156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1036DE5-C38F-490B-88DD-93617A05B425}"/>
              </a:ext>
            </a:extLst>
          </p:cNvPr>
          <p:cNvSpPr/>
          <p:nvPr/>
        </p:nvSpPr>
        <p:spPr>
          <a:xfrm rot="20675930">
            <a:off x="6118074" y="2596047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A848D36-950E-471F-82EF-8FF3CFA45A2F}"/>
              </a:ext>
            </a:extLst>
          </p:cNvPr>
          <p:cNvSpPr/>
          <p:nvPr/>
        </p:nvSpPr>
        <p:spPr>
          <a:xfrm rot="11965204">
            <a:off x="488933" y="2499735"/>
            <a:ext cx="1550578" cy="2330824"/>
          </a:xfrm>
          <a:prstGeom prst="arc">
            <a:avLst>
              <a:gd name="adj1" fmla="val 17323457"/>
              <a:gd name="adj2" fmla="val 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1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87471AF9-F66D-469A-BD95-3B8A89F33C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-466" r="17523" b="-922"/>
          <a:stretch/>
        </p:blipFill>
        <p:spPr>
          <a:xfrm>
            <a:off x="7943022" y="-128967"/>
            <a:ext cx="4263789" cy="7115934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7AF8DE-E8F4-4C87-9FEA-AC4B719B8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705863"/>
            <a:ext cx="6793478" cy="3924534"/>
          </a:xfrm>
        </p:spPr>
        <p:txBody>
          <a:bodyPr/>
          <a:lstStyle/>
          <a:p>
            <a:pPr>
              <a:buClr>
                <a:srgbClr val="FDC000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rgbClr val="404A9B"/>
                </a:solidFill>
                <a:sym typeface="Wingdings" panose="05000000000000000000" pitchFamily="2" charset="2"/>
              </a:rPr>
              <a:t>Challenge sportif inter-entreprises</a:t>
            </a:r>
          </a:p>
          <a:p>
            <a:pPr>
              <a:buClr>
                <a:srgbClr val="FDC00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04A9B"/>
                </a:solidFill>
                <a:sym typeface="Wingdings" panose="05000000000000000000" pitchFamily="2" charset="2"/>
              </a:rPr>
              <a:t> 100 % digital, sur application</a:t>
            </a:r>
          </a:p>
          <a:p>
            <a:pPr>
              <a:buClr>
                <a:srgbClr val="FDC00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04A9B"/>
                </a:solidFill>
                <a:sym typeface="Wingdings" panose="05000000000000000000" pitchFamily="2" charset="2"/>
              </a:rPr>
              <a:t> Prévention et sensibilisation</a:t>
            </a:r>
          </a:p>
          <a:p>
            <a:pPr marL="0" indent="0">
              <a:buNone/>
            </a:pPr>
            <a:endParaRPr lang="fr-FR" sz="1600" dirty="0">
              <a:solidFill>
                <a:srgbClr val="404A9B"/>
              </a:solidFill>
            </a:endParaRPr>
          </a:p>
          <a:p>
            <a:pPr>
              <a:buClr>
                <a:srgbClr val="FDC000"/>
              </a:buCl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404A9B"/>
                </a:solidFill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rgbClr val="404A9B"/>
                </a:solidFill>
                <a:sym typeface="Wingdings" panose="05000000000000000000" pitchFamily="2" charset="2"/>
              </a:rPr>
              <a:t>Inscriptions ouvertes jusqu’au 15 mai</a:t>
            </a:r>
          </a:p>
          <a:p>
            <a:pPr>
              <a:buClr>
                <a:srgbClr val="FDC000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404A9B"/>
                </a:solidFill>
                <a:sym typeface="Wingdings" panose="05000000000000000000" pitchFamily="2" charset="2"/>
              </a:rPr>
              <a:t> Découvrez la plaquette de présentation</a:t>
            </a:r>
          </a:p>
          <a:p>
            <a:pPr>
              <a:buClr>
                <a:srgbClr val="FDC000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404A9B"/>
                </a:solidFill>
                <a:sym typeface="Wingdings" panose="05000000000000000000" pitchFamily="2" charset="2"/>
              </a:rPr>
              <a:t> De 4 000 € à 12 000 € de dons</a:t>
            </a:r>
          </a:p>
          <a:p>
            <a:pPr>
              <a:buClr>
                <a:srgbClr val="FDC000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404A9B"/>
                </a:solidFill>
                <a:sym typeface="Wingdings" panose="05000000000000000000" pitchFamily="2" charset="2"/>
              </a:rPr>
              <a:t> Deux nouveautés à découvrir !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6C0D49-BDD4-49F7-9716-2A0378F3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397272"/>
            <a:ext cx="6272614" cy="942196"/>
          </a:xfrm>
        </p:spPr>
        <p:txBody>
          <a:bodyPr/>
          <a:lstStyle/>
          <a:p>
            <a:br>
              <a:rPr lang="fr-FR" dirty="0"/>
            </a:br>
            <a:r>
              <a:rPr lang="fr-FR" dirty="0"/>
              <a:t>du 1</a:t>
            </a:r>
            <a:r>
              <a:rPr lang="fr-FR" baseline="30000" dirty="0"/>
              <a:t>er</a:t>
            </a:r>
            <a:r>
              <a:rPr lang="fr-FR" dirty="0"/>
              <a:t> au 21 juin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61875C-1D14-4222-A5E3-0682AC56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1BE398-9C6C-4DCA-ADE9-8A39A05C51A5}"/>
              </a:ext>
            </a:extLst>
          </p:cNvPr>
          <p:cNvSpPr txBox="1"/>
          <p:nvPr/>
        </p:nvSpPr>
        <p:spPr>
          <a:xfrm>
            <a:off x="8207467" y="141403"/>
            <a:ext cx="3839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E74310"/>
                </a:solidFill>
              </a:rPr>
              <a:t>8 éditions</a:t>
            </a:r>
          </a:p>
          <a:p>
            <a:pPr algn="r"/>
            <a:r>
              <a:rPr lang="fr-FR" b="1" dirty="0">
                <a:solidFill>
                  <a:srgbClr val="E74310"/>
                </a:solidFill>
              </a:rPr>
              <a:t>1 100 000 € collectés</a:t>
            </a:r>
          </a:p>
          <a:p>
            <a:pPr algn="r"/>
            <a:r>
              <a:rPr lang="fr-FR" b="1" dirty="0">
                <a:solidFill>
                  <a:srgbClr val="E74310"/>
                </a:solidFill>
              </a:rPr>
              <a:t>+130 entreprises engagées</a:t>
            </a:r>
          </a:p>
          <a:p>
            <a:pPr algn="r"/>
            <a:r>
              <a:rPr lang="fr-FR" b="1" dirty="0">
                <a:solidFill>
                  <a:srgbClr val="E74310"/>
                </a:solidFill>
              </a:rPr>
              <a:t>+ 21 000 collaborateurs mobilisés</a:t>
            </a:r>
          </a:p>
          <a:p>
            <a:pPr algn="r"/>
            <a:endParaRPr lang="fr-FR" b="1" dirty="0">
              <a:solidFill>
                <a:srgbClr val="E7431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F86576-2707-41D9-8125-E7E45383F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240" y="2705863"/>
            <a:ext cx="2067987" cy="3335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747CE0-7CF7-48BA-9B9F-B0ED4264F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7" y="444386"/>
            <a:ext cx="2733541" cy="1146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A35297-BAC3-4563-9A6D-E47C4D38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5" y="134974"/>
            <a:ext cx="1271401" cy="1262298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F52BCF7-648E-40C8-8BE6-CDB9941987DE}"/>
              </a:ext>
            </a:extLst>
          </p:cNvPr>
          <p:cNvSpPr txBox="1">
            <a:spLocks/>
          </p:cNvSpPr>
          <p:nvPr/>
        </p:nvSpPr>
        <p:spPr>
          <a:xfrm>
            <a:off x="6477428" y="1350135"/>
            <a:ext cx="1422953" cy="46067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C000"/>
              </a:buClr>
              <a:buNone/>
            </a:pPr>
            <a:r>
              <a:rPr lang="fr-FR" sz="1400" b="1" dirty="0">
                <a:solidFill>
                  <a:srgbClr val="404A9B"/>
                </a:solidFill>
                <a:sym typeface="Wingdings" panose="05000000000000000000" pitchFamily="2" charset="2"/>
                <a:hlinkClick r:id="rId6"/>
              </a:rPr>
              <a:t>avosbaskets.fr</a:t>
            </a:r>
            <a:endParaRPr lang="fr-FR" sz="1400" b="1" dirty="0">
              <a:solidFill>
                <a:srgbClr val="404A9B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97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7AF8DE-E8F4-4C87-9FEA-AC4B719B8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21172"/>
            <a:ext cx="7254875" cy="4436827"/>
          </a:xfrm>
        </p:spPr>
        <p:txBody>
          <a:bodyPr/>
          <a:lstStyle/>
          <a:p>
            <a:pPr>
              <a:buClr>
                <a:srgbClr val="DD407B"/>
              </a:buCl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rgbClr val="1B5882"/>
                </a:solidFill>
              </a:rPr>
              <a:t>Course et marche solidaire</a:t>
            </a:r>
          </a:p>
          <a:p>
            <a:pPr>
              <a:buClr>
                <a:srgbClr val="DD407B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1B5882"/>
                </a:solidFill>
              </a:rPr>
              <a:t> 9 km ou 5 km</a:t>
            </a:r>
          </a:p>
          <a:p>
            <a:pPr>
              <a:buClr>
                <a:srgbClr val="DD407B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1B5882"/>
                </a:solidFill>
              </a:rPr>
              <a:t> Vélodrome du Parc de la Tête d’Or</a:t>
            </a:r>
          </a:p>
          <a:p>
            <a:pPr marL="0" indent="0">
              <a:buNone/>
            </a:pPr>
            <a:endParaRPr lang="fr-FR" sz="1200" dirty="0"/>
          </a:p>
          <a:p>
            <a:pPr>
              <a:buClr>
                <a:srgbClr val="DD407B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1B5882"/>
                </a:solidFill>
                <a:sym typeface="Wingdings" panose="05000000000000000000" pitchFamily="2" charset="2"/>
              </a:rPr>
              <a:t> Réservez vos dossards dès le mois d’avril !</a:t>
            </a:r>
            <a:endParaRPr lang="fr-FR" b="1" dirty="0">
              <a:solidFill>
                <a:srgbClr val="1B5882"/>
              </a:solidFill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>
              <a:buClr>
                <a:srgbClr val="DD407B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1B5882"/>
                </a:solidFill>
                <a:sym typeface="Wingdings" panose="05000000000000000000" pitchFamily="2" charset="2"/>
              </a:rPr>
              <a:t> A partir de 1 000 € de don</a:t>
            </a:r>
          </a:p>
          <a:p>
            <a:pPr>
              <a:buClr>
                <a:srgbClr val="DD407B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1B5882"/>
                </a:solidFill>
                <a:sym typeface="Wingdings" panose="05000000000000000000" pitchFamily="2" charset="2"/>
              </a:rPr>
              <a:t> Découvrez l’offre entreprise</a:t>
            </a:r>
          </a:p>
          <a:p>
            <a:pPr marL="0" indent="0">
              <a:buClr>
                <a:srgbClr val="DD407B"/>
              </a:buClr>
              <a:buNone/>
            </a:pPr>
            <a:endParaRPr lang="fr-FR" sz="12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DD407B"/>
                </a:solidFill>
                <a:sym typeface="Wingdings" panose="05000000000000000000" pitchFamily="2" charset="2"/>
              </a:rPr>
              <a:t>+ un sponsoring est possible pour profiter de plus de visibilité</a:t>
            </a:r>
            <a:endParaRPr lang="fr-FR" b="1" dirty="0">
              <a:solidFill>
                <a:srgbClr val="DD407B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6C0D49-BDD4-49F7-9716-2A0378F3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66" y="1479450"/>
            <a:ext cx="6272614" cy="942196"/>
          </a:xfrm>
        </p:spPr>
        <p:txBody>
          <a:bodyPr/>
          <a:lstStyle/>
          <a:p>
            <a:r>
              <a:rPr lang="fr-FR" dirty="0"/>
              <a:t>Dimanche 27 septembre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61875C-1D14-4222-A5E3-0682AC56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481051A-754B-49F3-A01D-170A5932DB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986" r="16445" b="-986"/>
          <a:stretch/>
        </p:blipFill>
        <p:spPr>
          <a:xfrm>
            <a:off x="7575941" y="0"/>
            <a:ext cx="4622671" cy="7010624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29B205-3312-4608-B23C-EE35A4351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" y="363471"/>
            <a:ext cx="4244790" cy="111645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CE257EE-9F72-4881-9F79-D157CB45B010}"/>
              </a:ext>
            </a:extLst>
          </p:cNvPr>
          <p:cNvSpPr txBox="1"/>
          <p:nvPr/>
        </p:nvSpPr>
        <p:spPr>
          <a:xfrm>
            <a:off x="7719085" y="5516268"/>
            <a:ext cx="4469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rgbClr val="FFFFFF"/>
                </a:solidFill>
                <a:highlight>
                  <a:srgbClr val="DD407B"/>
                </a:highlight>
              </a:rPr>
              <a:t> 6 éditions</a:t>
            </a:r>
          </a:p>
          <a:p>
            <a:pPr algn="r"/>
            <a:r>
              <a:rPr lang="fr-FR" sz="1800" b="1" dirty="0">
                <a:solidFill>
                  <a:srgbClr val="FFFFFF"/>
                </a:solidFill>
                <a:highlight>
                  <a:srgbClr val="DD407B"/>
                </a:highlight>
              </a:rPr>
              <a:t> </a:t>
            </a:r>
            <a:r>
              <a:rPr lang="fr-FR" b="1" dirty="0">
                <a:solidFill>
                  <a:srgbClr val="FFFFFF"/>
                </a:solidFill>
                <a:highlight>
                  <a:srgbClr val="DD407B"/>
                </a:highlight>
              </a:rPr>
              <a:t>1 660 </a:t>
            </a:r>
            <a:r>
              <a:rPr lang="fr-FR" sz="1800" b="1" dirty="0">
                <a:solidFill>
                  <a:srgbClr val="FFFFFF"/>
                </a:solidFill>
                <a:highlight>
                  <a:srgbClr val="DD407B"/>
                </a:highlight>
              </a:rPr>
              <a:t>000 € collectés</a:t>
            </a:r>
          </a:p>
          <a:p>
            <a:pPr algn="r"/>
            <a:r>
              <a:rPr lang="fr-FR" sz="1800" b="1" dirty="0">
                <a:solidFill>
                  <a:srgbClr val="FFFFFF"/>
                </a:solidFill>
                <a:highlight>
                  <a:srgbClr val="DD407B"/>
                </a:highlight>
              </a:rPr>
              <a:t> +260 entreprises engagées</a:t>
            </a:r>
          </a:p>
          <a:p>
            <a:pPr algn="r"/>
            <a:r>
              <a:rPr lang="fr-FR" sz="1800" b="1" dirty="0">
                <a:solidFill>
                  <a:srgbClr val="FFFFFF"/>
                </a:solidFill>
                <a:highlight>
                  <a:srgbClr val="DD407B"/>
                </a:highlight>
              </a:rPr>
              <a:t> +5 700 collaborateurs mobilisés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121EF9-2E97-4130-807A-319877D9F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60" y="83172"/>
            <a:ext cx="1271401" cy="1265325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B6C1F15-E331-4600-B367-A810EC1F597C}"/>
              </a:ext>
            </a:extLst>
          </p:cNvPr>
          <p:cNvSpPr txBox="1">
            <a:spLocks/>
          </p:cNvSpPr>
          <p:nvPr/>
        </p:nvSpPr>
        <p:spPr>
          <a:xfrm>
            <a:off x="6052179" y="1299079"/>
            <a:ext cx="1523762" cy="46067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DC000"/>
              </a:buClr>
              <a:buNone/>
            </a:pPr>
            <a:r>
              <a:rPr lang="fr-FR" sz="1400" b="1" dirty="0">
                <a:solidFill>
                  <a:srgbClr val="404A9B"/>
                </a:solidFill>
                <a:sym typeface="Wingdings" panose="05000000000000000000" pitchFamily="2" charset="2"/>
                <a:hlinkClick r:id="rId5"/>
              </a:rPr>
              <a:t>lascintillante.fr</a:t>
            </a:r>
            <a:endParaRPr lang="fr-FR" sz="1400" b="1" dirty="0">
              <a:solidFill>
                <a:srgbClr val="404A9B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59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7AF8DE-E8F4-4C87-9FEA-AC4B719B8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307" y="2569652"/>
            <a:ext cx="7017587" cy="4146945"/>
          </a:xfrm>
        </p:spPr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/>
              <a:t> Soirée caritative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/>
              <a:t> Entreprises et grands donateurs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dirty="0"/>
              <a:t> Marriott Cité Internationale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 5 500 € de don pour une table de 10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 Echanges avec des médecins et chercheurs du Centre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 Demandez à recevoir le carton d’invitation en avant-première</a:t>
            </a:r>
          </a:p>
          <a:p>
            <a:pPr marL="0" indent="0">
              <a:buClr>
                <a:schemeClr val="tx2"/>
              </a:buClr>
              <a:buNone/>
            </a:pP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6C0D49-BDD4-49F7-9716-2A0378F3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07" y="1712110"/>
            <a:ext cx="6272614" cy="942196"/>
          </a:xfrm>
        </p:spPr>
        <p:txBody>
          <a:bodyPr/>
          <a:lstStyle/>
          <a:p>
            <a:r>
              <a:rPr lang="fr-FR" dirty="0"/>
              <a:t>Jeudi 26 novembre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61875C-1D14-4222-A5E3-0682AC56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6006929-A7A3-4A88-A5CF-64C3F59C90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4000"/>
                    </a14:imgEffect>
                    <a14:imgEffect>
                      <a14:brightnessContrast bright="-12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57" r="36291"/>
          <a:stretch/>
        </p:blipFill>
        <p:spPr>
          <a:xfrm>
            <a:off x="7431928" y="-33211"/>
            <a:ext cx="4770074" cy="6924422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69B66EA-A08C-40F8-B2DD-4FCE2B9E1E07}"/>
              </a:ext>
            </a:extLst>
          </p:cNvPr>
          <p:cNvSpPr txBox="1"/>
          <p:nvPr/>
        </p:nvSpPr>
        <p:spPr>
          <a:xfrm>
            <a:off x="8392782" y="233040"/>
            <a:ext cx="3736723" cy="2031325"/>
          </a:xfrm>
          <a:prstGeom prst="rect">
            <a:avLst/>
          </a:prstGeom>
          <a:solidFill>
            <a:schemeClr val="accent6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highlight>
                  <a:srgbClr val="2C426C"/>
                </a:highlight>
              </a:rPr>
              <a:t> 7 éditions</a:t>
            </a:r>
          </a:p>
          <a:p>
            <a:pPr algn="r"/>
            <a:r>
              <a:rPr lang="fr-FR" b="1" dirty="0">
                <a:solidFill>
                  <a:srgbClr val="FFFFFF"/>
                </a:solidFill>
                <a:highlight>
                  <a:srgbClr val="2C426C"/>
                </a:highlight>
              </a:rPr>
              <a:t> +1 400 000 € collectés</a:t>
            </a:r>
          </a:p>
          <a:p>
            <a:pPr algn="r"/>
            <a:r>
              <a:rPr lang="fr-FR" b="1" dirty="0">
                <a:solidFill>
                  <a:srgbClr val="FFFFFF"/>
                </a:solidFill>
                <a:highlight>
                  <a:srgbClr val="2C426C"/>
                </a:highlight>
              </a:rPr>
              <a:t> +160 entreprises engagées</a:t>
            </a:r>
          </a:p>
          <a:p>
            <a:pPr algn="r"/>
            <a:r>
              <a:rPr lang="fr-FR" b="1" dirty="0">
                <a:solidFill>
                  <a:srgbClr val="FFFFFF"/>
                </a:solidFill>
                <a:highlight>
                  <a:srgbClr val="2C426C"/>
                </a:highlight>
              </a:rPr>
              <a:t> +1 500 convives</a:t>
            </a:r>
          </a:p>
          <a:p>
            <a:endParaRPr lang="fr-FR" b="1" dirty="0">
              <a:solidFill>
                <a:schemeClr val="tx2"/>
              </a:solidFill>
            </a:endParaRPr>
          </a:p>
          <a:p>
            <a:endParaRPr lang="fr-FR" b="1" dirty="0">
              <a:solidFill>
                <a:schemeClr val="tx2"/>
              </a:solidFill>
            </a:endParaRPr>
          </a:p>
          <a:p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A732E2-4803-434C-BA9D-5820B67C8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4" y="466305"/>
            <a:ext cx="1245805" cy="12458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C2544A-6B9C-4E78-A77D-A5D528CE5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82" y="759162"/>
            <a:ext cx="3846898" cy="6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FC2D46-9FAB-4B37-8E64-F8783EBB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EE41D8-90AB-4CE6-A420-49EC2954D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11496"/>
          <a:stretch/>
        </p:blipFill>
        <p:spPr>
          <a:xfrm>
            <a:off x="0" y="0"/>
            <a:ext cx="3481826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817E7A-B63D-4C51-9102-891445863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r="9915"/>
          <a:stretch/>
        </p:blipFill>
        <p:spPr>
          <a:xfrm>
            <a:off x="8623965" y="0"/>
            <a:ext cx="3575227" cy="68580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AD4190F-B4EA-4499-ADD2-99ECA2DBC8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21254" y="1697848"/>
            <a:ext cx="4663282" cy="499000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fr-FR" sz="1800" b="1" dirty="0"/>
              <a:t>Majoritairement la recherche avec :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Des postes de jeunes chercheurs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L’acquisition de matériel de recherche de haute technologie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La construction et l’aménagement de nos bâtiments de recherche</a:t>
            </a:r>
          </a:p>
          <a:p>
            <a:pPr marL="4572" lvl="1" indent="0">
              <a:spcBef>
                <a:spcPts val="200"/>
              </a:spcBef>
              <a:buNone/>
            </a:pPr>
            <a:endParaRPr lang="fr-FR" sz="1800" dirty="0"/>
          </a:p>
          <a:p>
            <a:pPr marL="4572" lvl="1" indent="0">
              <a:spcBef>
                <a:spcPts val="200"/>
              </a:spcBef>
              <a:buNone/>
            </a:pPr>
            <a:r>
              <a:rPr lang="fr-FR" sz="1800" dirty="0"/>
              <a:t>Mais aussi des projets en lien avec </a:t>
            </a:r>
            <a:r>
              <a:rPr lang="fr-FR" sz="1800" b="1" dirty="0"/>
              <a:t>l’amélioration du confort et de la qualité de vie des patients :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L’espace pyramide (APA)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L’acquisition de la Maison Léon Bérard et sa rénovation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Le salon des familles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La coiffeuse et la socio esthéticienne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fr-FR" sz="1600" dirty="0"/>
              <a:t>L’art-thérapie</a:t>
            </a:r>
          </a:p>
          <a:p>
            <a:pPr lvl="1">
              <a:spcBef>
                <a:spcPts val="200"/>
              </a:spcBef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4572" lvl="1" indent="0">
              <a:spcBef>
                <a:spcPts val="200"/>
              </a:spcBef>
              <a:buNone/>
            </a:pPr>
            <a:r>
              <a:rPr lang="fr-FR" sz="1800" b="1" dirty="0"/>
              <a:t>Le challenge À vos baskets permet de financer l’activité physique adaptée et la recherche</a:t>
            </a:r>
            <a:r>
              <a:rPr lang="fr-FR" sz="1800" dirty="0"/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AD7690F-49CD-46A9-88A1-F1C51AAD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89" y="377826"/>
            <a:ext cx="10153619" cy="942196"/>
          </a:xfrm>
        </p:spPr>
        <p:txBody>
          <a:bodyPr/>
          <a:lstStyle/>
          <a:p>
            <a:pPr algn="ctr"/>
            <a:r>
              <a:rPr lang="fr-FR" dirty="0"/>
              <a:t>Ce que les dons </a:t>
            </a:r>
            <a:br>
              <a:rPr lang="fr-FR" dirty="0"/>
            </a:br>
            <a:r>
              <a:rPr lang="fr-FR" dirty="0"/>
              <a:t>financent</a:t>
            </a:r>
          </a:p>
        </p:txBody>
      </p:sp>
    </p:spTree>
    <p:extLst>
      <p:ext uri="{BB962C8B-B14F-4D97-AF65-F5344CB8AC3E}">
        <p14:creationId xmlns:p14="http://schemas.microsoft.com/office/powerpoint/2010/main" val="4028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3B6B5F-7993-4014-B211-2754008C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5498-31A1-4833-A5E9-7D3F82F52B7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C1DDB57F-D631-41D3-8402-F2DB6ACAB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3177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300DCC4-439E-467D-9440-E7FDF3C9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65" y="2246786"/>
            <a:ext cx="7628948" cy="2364427"/>
          </a:xfrm>
        </p:spPr>
        <p:txBody>
          <a:bodyPr/>
          <a:lstStyle/>
          <a:p>
            <a:r>
              <a:rPr lang="fr-FR" sz="7200" dirty="0">
                <a:solidFill>
                  <a:schemeClr val="tx1"/>
                </a:solidFill>
              </a:rPr>
              <a:t>L’activité physique adaptée (</a:t>
            </a:r>
            <a:r>
              <a:rPr lang="fr-FR" sz="7200" dirty="0" err="1">
                <a:solidFill>
                  <a:schemeClr val="tx1"/>
                </a:solidFill>
              </a:rPr>
              <a:t>apa</a:t>
            </a:r>
            <a:r>
              <a:rPr lang="fr-FR" sz="7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50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4059A72-D7FB-4A28-BF85-85CE6E80A1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143" y="1326819"/>
            <a:ext cx="6250914" cy="4236363"/>
          </a:xfrm>
        </p:spPr>
        <p:txBody>
          <a:bodyPr/>
          <a:lstStyle/>
          <a:p>
            <a:r>
              <a:rPr lang="fr-FR" sz="2000" b="1" dirty="0"/>
              <a:t>Depuis 2010</a:t>
            </a:r>
            <a:r>
              <a:rPr lang="fr-FR" sz="2000" dirty="0"/>
              <a:t>, le Centre Léon Bérard propose </a:t>
            </a:r>
            <a:r>
              <a:rPr lang="fr-FR" sz="2000" b="1" dirty="0"/>
              <a:t>gratuitement</a:t>
            </a:r>
            <a:r>
              <a:rPr lang="fr-FR" sz="2000" dirty="0"/>
              <a:t> à ses patients de pratiquer de </a:t>
            </a:r>
            <a:r>
              <a:rPr lang="fr-FR" sz="2000" b="1" dirty="0"/>
              <a:t>l’Activité Physique Adaptée </a:t>
            </a:r>
            <a:r>
              <a:rPr lang="fr-FR" sz="2000" dirty="0"/>
              <a:t>(APA) pendant et après leurs traitements. </a:t>
            </a:r>
          </a:p>
          <a:p>
            <a:r>
              <a:rPr lang="fr-FR" sz="2000" dirty="0"/>
              <a:t>Le Centre Léon Bérard a inauguré </a:t>
            </a:r>
            <a:r>
              <a:rPr lang="fr-FR" sz="2000" b="1" dirty="0"/>
              <a:t>en 2018 l’Espace Pyramide </a:t>
            </a:r>
            <a:r>
              <a:rPr lang="fr-FR" sz="2000" dirty="0"/>
              <a:t>pour accueillir les patients, adolescents, jeunes adultes et adultes, pris en charge par les équipes d’activité physique adaptée, d’éducation thérapeutique et de kinésithérapie du Centre Léon Bérard et de l’</a:t>
            </a:r>
            <a:r>
              <a:rPr lang="fr-FR" sz="2000" dirty="0" err="1"/>
              <a:t>IHOPe</a:t>
            </a:r>
            <a:r>
              <a:rPr lang="fr-FR" sz="2000" dirty="0"/>
              <a:t>.</a:t>
            </a:r>
          </a:p>
          <a:p>
            <a:r>
              <a:rPr lang="fr-FR" sz="2000" dirty="0"/>
              <a:t>L’APA peut être pratiquée dans l’Espace Pyramide, au sein de l’hôpital de jour, en chambre stérile ou encore à l’extérieur, avec des clubs partenaires. 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D1F3AB-0435-42B8-85E2-A132E56B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352622"/>
            <a:ext cx="10153619" cy="942196"/>
          </a:xfrm>
        </p:spPr>
        <p:txBody>
          <a:bodyPr/>
          <a:lstStyle/>
          <a:p>
            <a:r>
              <a:rPr lang="fr-FR" dirty="0"/>
              <a:t>Le CLB, précurseur de l’APA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8DE7F5-0E95-4091-97CC-DA10F0CA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2B673B3B-38A7-41DA-A2DC-9FA13C456A53}"/>
              </a:ext>
            </a:extLst>
          </p:cNvPr>
          <p:cNvSpPr txBox="1">
            <a:spLocks/>
          </p:cNvSpPr>
          <p:nvPr/>
        </p:nvSpPr>
        <p:spPr>
          <a:xfrm>
            <a:off x="2375115" y="5977460"/>
            <a:ext cx="8573884" cy="33436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2"/>
                </a:solidFill>
                <a:sym typeface="Wingdings" panose="05000000000000000000" pitchFamily="2" charset="2"/>
              </a:rPr>
              <a:t> plus de 9 000 patients accompagnés depuis 2010</a:t>
            </a:r>
            <a:r>
              <a:rPr lang="fr-FR" b="1" dirty="0">
                <a:solidFill>
                  <a:schemeClr val="tx2"/>
                </a:solidFill>
              </a:rPr>
              <a:t> </a:t>
            </a:r>
          </a:p>
          <a:p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35558B-F1A5-4C81-9DCF-F67F74A9C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786806"/>
            <a:ext cx="5075123" cy="33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4059A72-D7FB-4A28-BF85-85CE6E80A1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6031" y="2047141"/>
            <a:ext cx="5659969" cy="4236363"/>
          </a:xfrm>
        </p:spPr>
        <p:txBody>
          <a:bodyPr/>
          <a:lstStyle/>
          <a:p>
            <a:r>
              <a:rPr lang="fr-FR" sz="2000" dirty="0">
                <a:sym typeface="Wingdings" panose="05000000000000000000" pitchFamily="2" charset="2"/>
              </a:rPr>
              <a:t> renouvellement de matériel sportif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financement des salaires des enseignants en APA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développement de nouveaux dispositifs : </a:t>
            </a:r>
            <a:r>
              <a:rPr lang="fr-FR" sz="2000" dirty="0" err="1">
                <a:sym typeface="Wingdings" panose="05000000000000000000" pitchFamily="2" charset="2"/>
              </a:rPr>
              <a:t>equicoaching</a:t>
            </a:r>
            <a:r>
              <a:rPr lang="fr-FR" sz="2000" dirty="0">
                <a:sym typeface="Wingdings" panose="05000000000000000000" pitchFamily="2" charset="2"/>
              </a:rPr>
              <a:t>, ouverture d’un espace dédié à la Maison Léon Bérard…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développement de nouvelles actions de sensibilisation : olympiades de la prévention…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D1F3AB-0435-42B8-85E2-A132E56B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574496"/>
            <a:ext cx="10153619" cy="942196"/>
          </a:xfrm>
        </p:spPr>
        <p:txBody>
          <a:bodyPr/>
          <a:lstStyle/>
          <a:p>
            <a:r>
              <a:rPr lang="fr-FR" dirty="0"/>
              <a:t>L’APA : un dispositif financé par les dons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8DE7F5-0E95-4091-97CC-DA10F0CA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5656D7-7A41-478C-A661-E5FB37CB7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84" y="2047141"/>
            <a:ext cx="5730389" cy="382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1710A-83D4-4603-96FC-62F73981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14F57E-7313-4DF0-B4EF-1F3C33E6A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1835963"/>
            <a:ext cx="9763126" cy="48000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Le Centre Léon Bérard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Quatre grandes missions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Notre vision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Retour sur l’année 2025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Les dons et legs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L’activité physique adaptée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/>
              <a:t>La recherche	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DF1B93-6F3E-4AB8-9BD7-854452D2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EB6898">
                    <a:alpha val="2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6898">
                  <a:alpha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08FD1C-D30F-4FBC-A5E6-64043914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5498-31A1-4833-A5E9-7D3F82F52B7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4E97722-5170-498A-8447-7809E510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65" y="2246786"/>
            <a:ext cx="7628948" cy="2364427"/>
          </a:xfrm>
        </p:spPr>
        <p:txBody>
          <a:bodyPr/>
          <a:lstStyle/>
          <a:p>
            <a:r>
              <a:rPr lang="fr-FR" sz="7200" dirty="0">
                <a:solidFill>
                  <a:schemeClr val="tx1"/>
                </a:solidFill>
              </a:rPr>
              <a:t>la recherche</a:t>
            </a:r>
          </a:p>
        </p:txBody>
      </p:sp>
    </p:spTree>
    <p:extLst>
      <p:ext uri="{BB962C8B-B14F-4D97-AF65-F5344CB8AC3E}">
        <p14:creationId xmlns:p14="http://schemas.microsoft.com/office/powerpoint/2010/main" val="9374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AAA1446-6CC0-46F3-9F63-388D335A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02" y="408027"/>
            <a:ext cx="10153619" cy="942196"/>
          </a:xfrm>
        </p:spPr>
        <p:txBody>
          <a:bodyPr/>
          <a:lstStyle/>
          <a:p>
            <a:r>
              <a:rPr lang="fr-FR" dirty="0"/>
              <a:t>Exemples de projets de recherche à financer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0FEFD2-B706-4686-B82B-AD632180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EB331A25-A799-4364-8467-06FD31B71C57}"/>
              </a:ext>
            </a:extLst>
          </p:cNvPr>
          <p:cNvSpPr txBox="1">
            <a:spLocks/>
          </p:cNvSpPr>
          <p:nvPr/>
        </p:nvSpPr>
        <p:spPr>
          <a:xfrm>
            <a:off x="428091" y="1582221"/>
            <a:ext cx="7709042" cy="420621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b="1" u="sng" dirty="0">
                <a:solidFill>
                  <a:srgbClr val="B41860"/>
                </a:solidFill>
              </a:rPr>
              <a:t>Cancer du sein</a:t>
            </a:r>
            <a:r>
              <a:rPr lang="fr-FR" sz="1800" b="1" dirty="0">
                <a:solidFill>
                  <a:srgbClr val="B41860"/>
                </a:solidFill>
              </a:rPr>
              <a:t> : projet REPRINT</a:t>
            </a:r>
            <a:r>
              <a:rPr lang="fr-F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B41860"/>
                </a:solidFill>
              </a:rPr>
              <a:t>mené par Coralie </a:t>
            </a:r>
            <a:r>
              <a:rPr lang="fr-FR" sz="1800" b="1" dirty="0" err="1">
                <a:solidFill>
                  <a:srgbClr val="B41860"/>
                </a:solidFill>
              </a:rPr>
              <a:t>Poulard</a:t>
            </a:r>
            <a:r>
              <a:rPr lang="fr-FR" sz="1800" b="1" dirty="0">
                <a:solidFill>
                  <a:srgbClr val="B41860"/>
                </a:solidFill>
              </a:rPr>
              <a:t>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dirty="0">
                <a:solidFill>
                  <a:srgbClr val="2C426C"/>
                </a:solidFill>
              </a:rPr>
              <a:t>Projet sur le cancer du sein « triple-négatifs », un cancer dit de mauvais pronostic qui touchent principalement les jeunes femmes.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fr-FR" sz="1800" dirty="0">
              <a:solidFill>
                <a:srgbClr val="2C426C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b="1" u="sng" dirty="0">
                <a:solidFill>
                  <a:srgbClr val="B41860"/>
                </a:solidFill>
              </a:rPr>
              <a:t>Cancers pédiatriques</a:t>
            </a:r>
            <a:r>
              <a:rPr lang="fr-FR" sz="1800" b="1" dirty="0">
                <a:solidFill>
                  <a:srgbClr val="B41860"/>
                </a:solidFill>
              </a:rPr>
              <a:t> : projet mené par Céline </a:t>
            </a:r>
            <a:r>
              <a:rPr lang="fr-FR" sz="1800" b="1" dirty="0" err="1">
                <a:solidFill>
                  <a:srgbClr val="B41860"/>
                </a:solidFill>
              </a:rPr>
              <a:t>Delloye</a:t>
            </a:r>
            <a:r>
              <a:rPr lang="fr-FR" sz="1800" b="1" dirty="0">
                <a:solidFill>
                  <a:srgbClr val="B41860"/>
                </a:solidFill>
              </a:rPr>
              <a:t> Bourgeois.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dirty="0">
                <a:solidFill>
                  <a:srgbClr val="2C426C"/>
                </a:solidFill>
              </a:rPr>
              <a:t>Projet sur le neuroblastome, un cancer de l’enfant qui touche le système nerveux, pour lequel les traitements actuels demeurent insuffisants dans plus de 50 % des cas.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endParaRPr lang="fr-FR" sz="1800" dirty="0">
              <a:solidFill>
                <a:srgbClr val="2C426C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b="1" u="sng" dirty="0">
                <a:solidFill>
                  <a:srgbClr val="B41860"/>
                </a:solidFill>
              </a:rPr>
              <a:t>Cancer du cerveau</a:t>
            </a:r>
            <a:r>
              <a:rPr lang="fr-FR" sz="1800" b="1" dirty="0">
                <a:solidFill>
                  <a:srgbClr val="B41860"/>
                </a:solidFill>
              </a:rPr>
              <a:t> : projet CROWN porté par le Dr Axel de Bernardi.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sz="1800" dirty="0">
                <a:solidFill>
                  <a:srgbClr val="2C426C"/>
                </a:solidFill>
              </a:rPr>
              <a:t>Le projet a pour objectif de développer une bio banque biologique au service de la recherche en neuro-oncologie afin d'accélérer le développement de nouvelles stratégies thérapeutiques pour les patients atteints de tumeurs cérébrales malignes. </a:t>
            </a:r>
          </a:p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fr-FR" sz="1800" dirty="0">
                <a:solidFill>
                  <a:srgbClr val="2C426C"/>
                </a:solidFill>
              </a:rPr>
              <a:t>		</a:t>
            </a:r>
            <a:endParaRPr lang="fr-FR" sz="1800" b="1" i="1" dirty="0">
              <a:solidFill>
                <a:schemeClr val="tx2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endParaRPr lang="fr-FR" sz="1800" dirty="0">
              <a:solidFill>
                <a:srgbClr val="2C426C"/>
              </a:solidFill>
              <a:sym typeface="Wingdings" panose="05000000000000000000" pitchFamily="2" charset="2"/>
            </a:endParaRP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F77D40-34C5-4877-9D11-BBA26789C306}"/>
              </a:ext>
            </a:extLst>
          </p:cNvPr>
          <p:cNvSpPr txBox="1"/>
          <p:nvPr/>
        </p:nvSpPr>
        <p:spPr>
          <a:xfrm>
            <a:off x="8417638" y="1582221"/>
            <a:ext cx="3390471" cy="452431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R="21590" algn="just"/>
            <a:r>
              <a:rPr lang="fr-F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Soutenir la recherche, c’est financer :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21590" algn="just"/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1590" lvl="0" indent="-342900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  <a:tab pos="838200" algn="l"/>
              </a:tabLst>
            </a:pP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 postes de jeunes chercheurs</a:t>
            </a:r>
          </a:p>
          <a:p>
            <a:pPr marL="342900" marR="21590" lvl="0" indent="-342900" algn="just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  <a:tab pos="838200" algn="l"/>
              </a:tabLst>
            </a:pP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 matériel de recherche de haute technologie</a:t>
            </a:r>
          </a:p>
          <a:p>
            <a:pPr marL="342900" marR="21590" lvl="0" indent="-342900" algn="just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  <a:tab pos="838200" algn="l"/>
              </a:tabLst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Des projets de recherche spécifiques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1590" lvl="0" indent="-342900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  <a:tab pos="838200" algn="l"/>
              </a:tabLst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La construction, la rénovation et/ou l’aménagement de bâtiments de recherche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 Centre Léon Bérard abrite près de 30 équipes de recherche et compte 13 plateformes technologiques.</a:t>
            </a:r>
            <a:endParaRPr lang="fr-FR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459E87-E597-4AB0-ABEB-0B19CF7F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B3C803-3326-4B0B-9A6E-76E85E95F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Centre Léon Bérard en quelques mots</a:t>
            </a:r>
          </a:p>
        </p:txBody>
      </p:sp>
    </p:spTree>
    <p:extLst>
      <p:ext uri="{BB962C8B-B14F-4D97-AF65-F5344CB8AC3E}">
        <p14:creationId xmlns:p14="http://schemas.microsoft.com/office/powerpoint/2010/main" val="7302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0C042F-8C50-48E5-917C-7EDAFD5D9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946150"/>
            <a:ext cx="7254875" cy="5253037"/>
          </a:xfrm>
        </p:spPr>
        <p:txBody>
          <a:bodyPr/>
          <a:lstStyle/>
          <a:p>
            <a:r>
              <a:rPr lang="fr-FR" sz="2000" b="1" dirty="0">
                <a:solidFill>
                  <a:srgbClr val="B41860"/>
                </a:solidFill>
              </a:rPr>
              <a:t>LES SOINS AUX MALADES : </a:t>
            </a:r>
          </a:p>
          <a:p>
            <a:r>
              <a:rPr lang="fr-FR" sz="1400" dirty="0"/>
              <a:t>Plus de 40 000 personnes prises en charge dans l’établissement par an, tous actes confondus</a:t>
            </a:r>
          </a:p>
          <a:p>
            <a:r>
              <a:rPr lang="fr-FR" sz="1400" dirty="0"/>
              <a:t>2 200 salariés dont 200 médecins, 700 soignants</a:t>
            </a:r>
          </a:p>
          <a:p>
            <a:r>
              <a:rPr lang="fr-FR" sz="1400" dirty="0"/>
              <a:t>+ 50 000 m² dédiés aux soins</a:t>
            </a:r>
          </a:p>
          <a:p>
            <a:r>
              <a:rPr lang="fr-FR" sz="2000" b="1" dirty="0">
                <a:solidFill>
                  <a:srgbClr val="B41860"/>
                </a:solidFill>
              </a:rPr>
              <a:t>L’ENSEIGNEMENT : </a:t>
            </a:r>
          </a:p>
          <a:p>
            <a:r>
              <a:rPr lang="fr-FR" sz="1400" dirty="0"/>
              <a:t>Nos médecins et infirmier(e)s proposent des formations dans leur domaine d’expertise</a:t>
            </a:r>
          </a:p>
          <a:p>
            <a:r>
              <a:rPr lang="fr-FR" sz="1400" dirty="0"/>
              <a:t>700 personnes formées chaque année</a:t>
            </a:r>
          </a:p>
          <a:p>
            <a:r>
              <a:rPr lang="fr-FR" sz="2000" b="1" dirty="0">
                <a:solidFill>
                  <a:srgbClr val="B41860"/>
                </a:solidFill>
              </a:rPr>
              <a:t>LA RECHERCHE : </a:t>
            </a:r>
          </a:p>
          <a:p>
            <a:r>
              <a:rPr lang="fr-FR" sz="1400" dirty="0"/>
              <a:t>700 personnes dédiées à la recherche sur le site du CLB</a:t>
            </a:r>
          </a:p>
          <a:p>
            <a:r>
              <a:rPr lang="fr-FR" sz="1400" dirty="0"/>
              <a:t>15 000 m² dédiés à la recherche, abritant une grande partie des équipes du Centre de Recherche en Cancérologie de Lyon.</a:t>
            </a:r>
          </a:p>
          <a:p>
            <a:r>
              <a:rPr lang="fr-FR" sz="2000" b="1" dirty="0">
                <a:solidFill>
                  <a:srgbClr val="B41860"/>
                </a:solidFill>
              </a:rPr>
              <a:t>LA PRÉVENTION :</a:t>
            </a:r>
          </a:p>
          <a:p>
            <a:r>
              <a:rPr lang="fr-FR" sz="1400" dirty="0"/>
              <a:t>Un centre de prévention inauguré fin 2025</a:t>
            </a:r>
          </a:p>
          <a:p>
            <a:r>
              <a:rPr lang="fr-FR" sz="1400" dirty="0"/>
              <a:t>Une stratégie de prévention intégrée</a:t>
            </a:r>
          </a:p>
          <a:p>
            <a:r>
              <a:rPr lang="fr-FR" sz="1400" dirty="0"/>
              <a:t>Prévention primaire, secondaire (dépistage) et tertiaire (après cancer)</a:t>
            </a:r>
          </a:p>
          <a:p>
            <a:pPr marL="354013">
              <a:tabLst>
                <a:tab pos="4484688" algn="l"/>
              </a:tabLst>
            </a:pP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20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91BF46B-9027-43AE-892B-09C46126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26786"/>
            <a:ext cx="6272614" cy="942196"/>
          </a:xfrm>
        </p:spPr>
        <p:txBody>
          <a:bodyPr/>
          <a:lstStyle/>
          <a:p>
            <a:r>
              <a:rPr lang="fr-FR" dirty="0"/>
              <a:t>Quatre grandes missions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C49A42-8F17-4C2B-87D4-3412A770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EB6898">
                    <a:alpha val="2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6898">
                  <a:alpha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422554A-9A47-4F05-B9A1-25770C8436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8" r="27088"/>
          <a:stretch/>
        </p:blipFill>
        <p:spPr>
          <a:xfrm>
            <a:off x="8626475" y="946150"/>
            <a:ext cx="342106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FC685E-9E17-4556-8CA6-E6A8265CE0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1654718"/>
            <a:ext cx="7397656" cy="4656696"/>
          </a:xfrm>
        </p:spPr>
        <p:txBody>
          <a:bodyPr/>
          <a:lstStyle/>
          <a:p>
            <a:r>
              <a:rPr lang="fr-FR" sz="2000" dirty="0"/>
              <a:t>« </a:t>
            </a:r>
            <a:r>
              <a:rPr lang="fr-FR" sz="2000" b="1" dirty="0"/>
              <a:t>Il existe un monde entre les chercheurs </a:t>
            </a:r>
            <a:r>
              <a:rPr lang="fr-FR" sz="2000" dirty="0"/>
              <a:t>attachés à comprendre les mécanismes biologiques fondamentaux qui conduisent à la formation des tumeurs, des travaux qui s’inscrivent sur le long terme, </a:t>
            </a:r>
            <a:r>
              <a:rPr lang="fr-FR" sz="2000" b="1" dirty="0"/>
              <a:t>et les médecins </a:t>
            </a:r>
            <a:r>
              <a:rPr lang="fr-FR" sz="2000" dirty="0"/>
              <a:t>qui soignent les malades et souhaitent pouvoir leur donner le plus rapidement possible le traitement le mieux adapté.</a:t>
            </a:r>
          </a:p>
          <a:p>
            <a:r>
              <a:rPr lang="fr-FR" sz="2000" dirty="0"/>
              <a:t>En faisant travailler côte à côte ces personnes qui sont placées aux deux extrémités de la chaîne de la recherche, </a:t>
            </a:r>
            <a:r>
              <a:rPr lang="fr-FR" sz="2000" b="1" dirty="0"/>
              <a:t>on se donne les moyens d’accélérer un processus </a:t>
            </a:r>
            <a:r>
              <a:rPr lang="fr-FR" sz="2000" dirty="0"/>
              <a:t>qui aujourd’hui prend en moyenne 20 ans entre la découverte faite en laboratoire et la sortie d’un nouveau médicament.</a:t>
            </a:r>
          </a:p>
          <a:p>
            <a:r>
              <a:rPr lang="fr-FR" sz="2000" dirty="0"/>
              <a:t>En levant les barrières géographiques, culturelles et de métiers, </a:t>
            </a:r>
            <a:r>
              <a:rPr lang="fr-FR" sz="2000" b="1" dirty="0"/>
              <a:t>nous créons les conditions pour stimuler l’innovation et l’émergence de collaborations nouvelles. </a:t>
            </a:r>
            <a:r>
              <a:rPr lang="fr-FR" sz="2000" dirty="0"/>
              <a:t>»  </a:t>
            </a:r>
          </a:p>
          <a:p>
            <a:pPr>
              <a:spcBef>
                <a:spcPts val="0"/>
              </a:spcBef>
            </a:pPr>
            <a:endParaRPr lang="fr-FR" sz="1400" dirty="0"/>
          </a:p>
          <a:p>
            <a:pPr>
              <a:spcBef>
                <a:spcPts val="0"/>
              </a:spcBef>
            </a:pPr>
            <a:r>
              <a:rPr lang="fr-FR" sz="1400" dirty="0"/>
              <a:t>Pr. Jean-Yves Blay</a:t>
            </a:r>
          </a:p>
          <a:p>
            <a:pPr>
              <a:spcBef>
                <a:spcPts val="0"/>
              </a:spcBef>
            </a:pPr>
            <a:r>
              <a:rPr lang="fr-FR" sz="1400" dirty="0"/>
              <a:t>Directeur général</a:t>
            </a:r>
          </a:p>
          <a:p>
            <a:endParaRPr lang="fr-FR" sz="20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1A19EC4-E4DC-4FD6-9303-255186F7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546586"/>
            <a:ext cx="6272614" cy="942196"/>
          </a:xfrm>
        </p:spPr>
        <p:txBody>
          <a:bodyPr/>
          <a:lstStyle/>
          <a:p>
            <a:r>
              <a:rPr lang="fr-FR" dirty="0"/>
              <a:t>Notre vision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B3E37-1829-4A3A-B865-2BD56C98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EB6898">
                    <a:alpha val="2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6898">
                  <a:alpha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61B17E2-BC5C-4EFA-844C-D687659CD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34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3AC8B7-D645-4DA1-807F-AC923761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5498-31A1-4833-A5E9-7D3F82F52B7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D4CAD540-112B-4E00-85C0-E38226141E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3177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C1D5F58-093A-4623-97A5-05142BE9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45" y="2766218"/>
            <a:ext cx="7628948" cy="1325563"/>
          </a:xfrm>
        </p:spPr>
        <p:txBody>
          <a:bodyPr/>
          <a:lstStyle/>
          <a:p>
            <a:r>
              <a:rPr lang="fr-FR" sz="7200" dirty="0">
                <a:solidFill>
                  <a:schemeClr val="tx1"/>
                </a:solidFill>
              </a:rPr>
              <a:t>Retour sur l’année 2025</a:t>
            </a:r>
          </a:p>
        </p:txBody>
      </p:sp>
    </p:spTree>
    <p:extLst>
      <p:ext uri="{BB962C8B-B14F-4D97-AF65-F5344CB8AC3E}">
        <p14:creationId xmlns:p14="http://schemas.microsoft.com/office/powerpoint/2010/main" val="19985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8F982-FC53-4A87-BD49-468E6C8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71E93554-5C50-4196-A9A5-4CA530D48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44577" y="5551424"/>
            <a:ext cx="12192000" cy="642802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/>
              <a:t>Inauguration de l’Amphithéâtre Christophe et Rodolphe Mérieux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1A1477-9915-42F6-87C8-7D11D7D7B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53" y="524859"/>
            <a:ext cx="3258434" cy="48876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4106BF-C617-4C2E-98B2-11F39F5B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06" y="524859"/>
            <a:ext cx="3258434" cy="48876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4ED7F3-FA76-4C8B-9C9F-27D7FF70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" y="524861"/>
            <a:ext cx="3258434" cy="48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8F982-FC53-4A87-BD49-468E6C8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71E93554-5C50-4196-A9A5-4CA530D48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583" y="5766856"/>
            <a:ext cx="10181586" cy="383456"/>
          </a:xfrm>
        </p:spPr>
        <p:txBody>
          <a:bodyPr>
            <a:noAutofit/>
          </a:bodyPr>
          <a:lstStyle/>
          <a:p>
            <a:pPr algn="ctr"/>
            <a:r>
              <a:rPr lang="fr-FR" sz="2400" b="1" dirty="0"/>
              <a:t>Inauguration du Centre de prévention des cancers Pr Thierry Philip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F8AC22-C98A-43EB-A5CD-CA428C42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7" y="924736"/>
            <a:ext cx="3404993" cy="22697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E5B369-AB82-4FC1-A9FA-1C18C4F6F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/>
          <a:stretch/>
        </p:blipFill>
        <p:spPr>
          <a:xfrm>
            <a:off x="4517289" y="922492"/>
            <a:ext cx="3245712" cy="4664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89BE27-A1E2-498A-9360-E042A7CD5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7" y="3317372"/>
            <a:ext cx="3404993" cy="22699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668DE-BE35-4CAB-83ED-DE16F56CF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7557" y="1699415"/>
            <a:ext cx="4661534" cy="31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3AC8B7-D645-4DA1-807F-AC923761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5498-31A1-4833-A5E9-7D3F82F52B7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C1D5F58-093A-4623-97A5-05142BE9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92" y="2766218"/>
            <a:ext cx="7628948" cy="1325563"/>
          </a:xfrm>
        </p:spPr>
        <p:txBody>
          <a:bodyPr/>
          <a:lstStyle/>
          <a:p>
            <a:r>
              <a:rPr lang="fr-FR" sz="7200" dirty="0">
                <a:solidFill>
                  <a:schemeClr val="tx1"/>
                </a:solidFill>
              </a:rPr>
              <a:t>Les dons et legs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BCA335A-0E8B-45B5-AED5-C8005152B3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29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95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.Titr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4. Text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6. Diapositives institutionell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5.xml><?xml version="1.0" encoding="utf-8"?>
<a:theme xmlns:a="http://schemas.openxmlformats.org/drawingml/2006/main" name="3. Média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1120</Words>
  <Application>Microsoft Office PowerPoint</Application>
  <PresentationFormat>Grand écran</PresentationFormat>
  <Paragraphs>194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Wingdings</vt:lpstr>
      <vt:lpstr>Thème Office</vt:lpstr>
      <vt:lpstr>1.Titres</vt:lpstr>
      <vt:lpstr>4. Textes</vt:lpstr>
      <vt:lpstr>6. Diapositives institutionelles</vt:lpstr>
      <vt:lpstr>3. Médias</vt:lpstr>
      <vt:lpstr>LE centre léon bérard</vt:lpstr>
      <vt:lpstr>sommaire</vt:lpstr>
      <vt:lpstr>Présentation PowerPoint</vt:lpstr>
      <vt:lpstr>Quatre grandes missions</vt:lpstr>
      <vt:lpstr>Notre vision</vt:lpstr>
      <vt:lpstr>Retour sur l’année 2025</vt:lpstr>
      <vt:lpstr>Présentation PowerPoint</vt:lpstr>
      <vt:lpstr>Présentation PowerPoint</vt:lpstr>
      <vt:lpstr>Les dons et legs</vt:lpstr>
      <vt:lpstr>L’équipe dédiée</vt:lpstr>
      <vt:lpstr>Les dons au CLB </vt:lpstr>
      <vt:lpstr>Les évènements annuels pour soutenir le Centre</vt:lpstr>
      <vt:lpstr> du 1er au 21 juin</vt:lpstr>
      <vt:lpstr>Dimanche 27 septembre</vt:lpstr>
      <vt:lpstr>Jeudi 26 novembre 2026</vt:lpstr>
      <vt:lpstr>Ce que les dons  financent</vt:lpstr>
      <vt:lpstr>L’activité physique adaptée (apa)</vt:lpstr>
      <vt:lpstr>Le CLB, précurseur de l’APA</vt:lpstr>
      <vt:lpstr>L’APA : un dispositif financé par les dons</vt:lpstr>
      <vt:lpstr>la recherche</vt:lpstr>
      <vt:lpstr>Exemples de projets de recherche à financer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centre léon bérard</dc:title>
  <dc:creator>PAPA Clara</dc:creator>
  <cp:lastModifiedBy>PAPA Clara</cp:lastModifiedBy>
  <cp:revision>5</cp:revision>
  <dcterms:created xsi:type="dcterms:W3CDTF">2026-03-02T08:41:30Z</dcterms:created>
  <dcterms:modified xsi:type="dcterms:W3CDTF">2026-03-02T09:55:44Z</dcterms:modified>
</cp:coreProperties>
</file>