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95" r:id="rId2"/>
    <p:sldMasterId id="2147483733" r:id="rId3"/>
    <p:sldMasterId id="2147483753" r:id="rId4"/>
    <p:sldMasterId id="2147483773" r:id="rId5"/>
    <p:sldMasterId id="2147483802" r:id="rId6"/>
  </p:sldMasterIdLst>
  <p:notesMasterIdLst>
    <p:notesMasterId r:id="rId13"/>
  </p:notesMasterIdLst>
  <p:handoutMasterIdLst>
    <p:handoutMasterId r:id="rId14"/>
  </p:handoutMasterIdLst>
  <p:sldIdLst>
    <p:sldId id="258" r:id="rId7"/>
    <p:sldId id="535" r:id="rId8"/>
    <p:sldId id="536" r:id="rId9"/>
    <p:sldId id="537" r:id="rId10"/>
    <p:sldId id="260" r:id="rId11"/>
    <p:sldId id="534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94706" autoAdjust="0"/>
  </p:normalViewPr>
  <p:slideViewPr>
    <p:cSldViewPr snapToGrid="0">
      <p:cViewPr varScale="1">
        <p:scale>
          <a:sx n="63" d="100"/>
          <a:sy n="63" d="100"/>
        </p:scale>
        <p:origin x="132" y="4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3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588A8BE-0BDA-40CF-9FA7-07C431C558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89C973-20FC-4B33-820B-8EF47FCBE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23DC9-30A4-4428-881F-66F4B7D88174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69AB87-19CE-4942-93A6-06421CD0DA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4DF4A9-CAD1-40C1-8335-E83A940482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9AEEF-A1B7-4A43-A1E9-2F7B58727E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753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F4D1D-7693-4361-9BAA-143B1D1113A6}" type="datetimeFigureOut">
              <a:rPr lang="fr-FR" smtClean="0"/>
              <a:t>26/03/2025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12A97-9025-4A39-AC0D-2C66B64D2C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09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712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5038" y="3749505"/>
            <a:ext cx="7781925" cy="119396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6213949"/>
            <a:ext cx="1800000" cy="47619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219206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2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447806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noProof="0" dirty="0"/>
              <a:t>Titre</a:t>
            </a:r>
            <a:r>
              <a:rPr lang="en-US" dirty="0"/>
              <a:t> presentation</a:t>
            </a:r>
          </a:p>
        </p:txBody>
      </p:sp>
      <p:grpSp>
        <p:nvGrpSpPr>
          <p:cNvPr id="21" name="Groupe 20"/>
          <p:cNvGrpSpPr/>
          <p:nvPr userDrawn="1"/>
        </p:nvGrpSpPr>
        <p:grpSpPr>
          <a:xfrm>
            <a:off x="-1681312" y="-2525631"/>
            <a:ext cx="4614450" cy="6229371"/>
            <a:chOff x="-1681312" y="-2525631"/>
            <a:chExt cx="4614450" cy="6229371"/>
          </a:xfrm>
        </p:grpSpPr>
        <p:sp>
          <p:nvSpPr>
            <p:cNvPr id="22" name="Ellipse 21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Ellipse 22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Ellipse 24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7" name="Ellipse 26"/>
          <p:cNvSpPr/>
          <p:nvPr userDrawn="1"/>
        </p:nvSpPr>
        <p:spPr>
          <a:xfrm rot="2133981" flipH="1">
            <a:off x="11833914" y="4574255"/>
            <a:ext cx="1467753" cy="1469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/>
          <p:cNvSpPr/>
          <p:nvPr userDrawn="1"/>
        </p:nvSpPr>
        <p:spPr>
          <a:xfrm rot="2133981" flipH="1">
            <a:off x="11875364" y="4389416"/>
            <a:ext cx="911543" cy="90027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18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10" y="1571016"/>
            <a:ext cx="10780776" cy="9766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10" y="3139064"/>
            <a:ext cx="10780776" cy="25378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sp>
        <p:nvSpPr>
          <p:cNvPr id="15" name="Ellipse 14"/>
          <p:cNvSpPr/>
          <p:nvPr userDrawn="1"/>
        </p:nvSpPr>
        <p:spPr>
          <a:xfrm flipH="1">
            <a:off x="10430990" y="-2430351"/>
            <a:ext cx="3362623" cy="3572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 userDrawn="1"/>
        </p:nvSpPr>
        <p:spPr>
          <a:xfrm flipH="1">
            <a:off x="9179163" y="-2001913"/>
            <a:ext cx="2503655" cy="259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 userDrawn="1"/>
        </p:nvSpPr>
        <p:spPr>
          <a:xfrm flipH="1">
            <a:off x="11606246" y="1843564"/>
            <a:ext cx="1605971" cy="1607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 userDrawn="1"/>
        </p:nvSpPr>
        <p:spPr>
          <a:xfrm flipH="1">
            <a:off x="11821627" y="2976682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s image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8" t="1" r="34684" b="-494"/>
          <a:stretch/>
        </p:blipFill>
        <p:spPr>
          <a:xfrm>
            <a:off x="7852227" y="0"/>
            <a:ext cx="4339773" cy="690880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42C50AB-513E-4C3C-81BF-2796C7D5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169774"/>
            <a:ext cx="5784794" cy="1522151"/>
          </a:xfrm>
        </p:spPr>
        <p:txBody>
          <a:bodyPr/>
          <a:lstStyle>
            <a:lvl1pPr algn="l">
              <a:defRPr sz="36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B9E617A-87FC-44E3-8302-87DEF333C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8" y="3404098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CFD6B84-3800-4095-925C-2AD17646C0A5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s image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-1130" r="-2398" b="1130"/>
          <a:stretch/>
        </p:blipFill>
        <p:spPr>
          <a:xfrm>
            <a:off x="8050138" y="-109876"/>
            <a:ext cx="4253272" cy="696956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63366AE-E6EE-405A-8423-9830171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169774"/>
            <a:ext cx="5784794" cy="1522151"/>
          </a:xfrm>
        </p:spPr>
        <p:txBody>
          <a:bodyPr/>
          <a:lstStyle>
            <a:lvl1pPr algn="l">
              <a:defRPr sz="36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C00C390F-9A96-4B41-936A-DAB135937B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8" y="3404098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FEA698F-8B14-4C1D-AD4F-58634818866D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6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s image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1EE79-108B-434A-9642-77EC9A19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169774"/>
            <a:ext cx="5784794" cy="1522151"/>
          </a:xfrm>
        </p:spPr>
        <p:txBody>
          <a:bodyPr/>
          <a:lstStyle>
            <a:lvl1pPr algn="l">
              <a:defRPr sz="36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348" r="2588" b="-348"/>
          <a:stretch/>
        </p:blipFill>
        <p:spPr>
          <a:xfrm>
            <a:off x="8001000" y="-74039"/>
            <a:ext cx="4191000" cy="6956275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7898" y="3404098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0F16FD1-110B-4E98-AE31-79CA2835C484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s imag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42C50AB-513E-4C3C-81BF-2796C7D5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169774"/>
            <a:ext cx="5784794" cy="1522151"/>
          </a:xfrm>
        </p:spPr>
        <p:txBody>
          <a:bodyPr/>
          <a:lstStyle>
            <a:lvl1pPr algn="l">
              <a:defRPr sz="36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B9E617A-87FC-44E3-8302-87DEF333CE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8" y="3404098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CFD6B84-3800-4095-925C-2AD17646C0A5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0BED210-EFD4-4511-B214-489E4978D1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0513" y="0"/>
            <a:ext cx="4281487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2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7" name="Espace réservé du graphique 6"/>
          <p:cNvSpPr>
            <a:spLocks noGrp="1"/>
          </p:cNvSpPr>
          <p:nvPr>
            <p:ph type="chart" sz="quarter" idx="13"/>
          </p:nvPr>
        </p:nvSpPr>
        <p:spPr>
          <a:xfrm>
            <a:off x="1720056" y="1926641"/>
            <a:ext cx="8751887" cy="42481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54995" y="713112"/>
            <a:ext cx="7482010" cy="929709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11" name="Ellipse 10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llipse 12"/>
          <p:cNvSpPr/>
          <p:nvPr userDrawn="1"/>
        </p:nvSpPr>
        <p:spPr>
          <a:xfrm rot="3103191" flipH="1">
            <a:off x="-416315" y="17035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812672"/>
            <a:ext cx="9763125" cy="1326127"/>
          </a:xfrm>
          <a:prstGeom prst="rect">
            <a:avLst/>
          </a:prstGeom>
        </p:spPr>
        <p:txBody>
          <a:bodyPr/>
          <a:lstStyle>
            <a:lvl1pPr algn="l">
              <a:defRPr sz="60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2380822"/>
            <a:ext cx="9763126" cy="3458003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tx1"/>
                </a:solidFill>
              </a:defRPr>
            </a:lvl1pPr>
            <a:lvl2pPr marL="4572" indent="0" algn="l">
              <a:buFont typeface="+mj-lt"/>
              <a:buNone/>
              <a:defRPr sz="2000" b="0" i="0"/>
            </a:lvl2pPr>
            <a:lvl3pPr marL="0" indent="0" algn="l">
              <a:buFont typeface="+mj-lt"/>
              <a:buNone/>
              <a:defRPr sz="2000" b="0" i="0"/>
            </a:lvl3pPr>
            <a:lvl4pPr marL="0" indent="0" algn="l">
              <a:buFont typeface="+mj-lt"/>
              <a:buNone/>
              <a:defRPr sz="2000" b="0" i="0"/>
            </a:lvl4pPr>
            <a:lvl5pPr marL="0" indent="0" algn="l">
              <a:buFont typeface="+mj-lt"/>
              <a:buNone/>
              <a:defRPr sz="2000" b="0" i="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r>
              <a:rPr lang="fr-FR" dirty="0"/>
              <a:t>Deuxième niveau</a:t>
            </a:r>
          </a:p>
          <a:p>
            <a:pPr lvl="0"/>
            <a:r>
              <a:rPr lang="fr-FR" dirty="0"/>
              <a:t>Troisième niveau</a:t>
            </a:r>
          </a:p>
          <a:p>
            <a:pPr lvl="0"/>
            <a:r>
              <a:rPr lang="fr-FR" dirty="0"/>
              <a:t>Quatrième niveau</a:t>
            </a:r>
          </a:p>
          <a:p>
            <a:pPr lvl="0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12" name="Groupe 11"/>
          <p:cNvGrpSpPr/>
          <p:nvPr userDrawn="1"/>
        </p:nvGrpSpPr>
        <p:grpSpPr>
          <a:xfrm>
            <a:off x="-1681312" y="-2525631"/>
            <a:ext cx="4614450" cy="6229371"/>
            <a:chOff x="-1681312" y="-2525631"/>
            <a:chExt cx="4614450" cy="6229371"/>
          </a:xfrm>
        </p:grpSpPr>
        <p:sp>
          <p:nvSpPr>
            <p:cNvPr id="13" name="Ellipse 12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11182350" y="-133350"/>
            <a:ext cx="1085850" cy="69913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4995" y="713112"/>
            <a:ext cx="7482010" cy="92970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7224" y="2252489"/>
            <a:ext cx="5057776" cy="376732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5" name="Groupe 4"/>
          <p:cNvGrpSpPr/>
          <p:nvPr userDrawn="1"/>
        </p:nvGrpSpPr>
        <p:grpSpPr>
          <a:xfrm rot="17190712">
            <a:off x="-534366" y="5526863"/>
            <a:ext cx="1607844" cy="1959666"/>
            <a:chOff x="-534365" y="5251092"/>
            <a:chExt cx="1607844" cy="1959666"/>
          </a:xfrm>
        </p:grpSpPr>
        <p:sp>
          <p:nvSpPr>
            <p:cNvPr id="9" name="Ellipse 8"/>
            <p:cNvSpPr/>
            <p:nvPr userDrawn="1"/>
          </p:nvSpPr>
          <p:spPr>
            <a:xfrm rot="14388738" flipH="1">
              <a:off x="-533429" y="5250156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 rot="14388738" flipH="1">
              <a:off x="-318048" y="6383274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592455" y="2250749"/>
            <a:ext cx="5057776" cy="376732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8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5" y="2034106"/>
            <a:ext cx="4952619" cy="723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914173"/>
            <a:ext cx="4952618" cy="34009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6880" y="2914174"/>
            <a:ext cx="5295520" cy="3400900"/>
          </a:xfrm>
          <a:prstGeom prst="rect">
            <a:avLst/>
          </a:prstGeom>
        </p:spPr>
        <p:txBody>
          <a:bodyPr/>
          <a:lstStyle>
            <a:lvl1pPr>
              <a:defRPr lang="fr-FR" sz="2200" b="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A13213-7454-4DBD-9D4D-BED9A34EC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995" y="713112"/>
            <a:ext cx="7482010" cy="929709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2" name="Groupe 1"/>
          <p:cNvGrpSpPr/>
          <p:nvPr userDrawn="1"/>
        </p:nvGrpSpPr>
        <p:grpSpPr>
          <a:xfrm rot="726666">
            <a:off x="-296297" y="-742384"/>
            <a:ext cx="1605971" cy="1955456"/>
            <a:chOff x="11606246" y="1843564"/>
            <a:chExt cx="1605971" cy="1955456"/>
          </a:xfrm>
        </p:grpSpPr>
        <p:sp>
          <p:nvSpPr>
            <p:cNvPr id="11" name="Ellipse 10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286880" y="2034106"/>
            <a:ext cx="5295520" cy="723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A83D8D-D973-4696-9B71-FD46FC3EC2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127" y="2096071"/>
            <a:ext cx="11660296" cy="4236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54FAA1-4D52-4500-AC7C-31EEC636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769712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7" name="Groupe 6"/>
          <p:cNvGrpSpPr/>
          <p:nvPr userDrawn="1"/>
        </p:nvGrpSpPr>
        <p:grpSpPr>
          <a:xfrm rot="7158968">
            <a:off x="-212658" y="5520701"/>
            <a:ext cx="1605971" cy="1955456"/>
            <a:chOff x="11606246" y="1843564"/>
            <a:chExt cx="1605971" cy="1955456"/>
          </a:xfrm>
        </p:grpSpPr>
        <p:sp>
          <p:nvSpPr>
            <p:cNvPr id="8" name="Ellipse 7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5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A57AA3-88C0-41BF-A86A-8644227E9C01}"/>
              </a:ext>
            </a:extLst>
          </p:cNvPr>
          <p:cNvSpPr/>
          <p:nvPr userDrawn="1"/>
        </p:nvSpPr>
        <p:spPr>
          <a:xfrm>
            <a:off x="-112143" y="-94891"/>
            <a:ext cx="12396158" cy="6952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712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5038" y="3749505"/>
            <a:ext cx="7781925" cy="119396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219206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2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447806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22" name="Ellipse 21"/>
          <p:cNvSpPr/>
          <p:nvPr userDrawn="1"/>
        </p:nvSpPr>
        <p:spPr>
          <a:xfrm>
            <a:off x="-1681312" y="-2525631"/>
            <a:ext cx="3362623" cy="35729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/>
          <p:cNvSpPr/>
          <p:nvPr userDrawn="1"/>
        </p:nvSpPr>
        <p:spPr>
          <a:xfrm>
            <a:off x="429483" y="-2097193"/>
            <a:ext cx="2503655" cy="259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/>
          <p:cNvSpPr/>
          <p:nvPr userDrawn="1"/>
        </p:nvSpPr>
        <p:spPr>
          <a:xfrm>
            <a:off x="-1099916" y="1748284"/>
            <a:ext cx="1605971" cy="1607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/>
          <p:cNvSpPr/>
          <p:nvPr userDrawn="1"/>
        </p:nvSpPr>
        <p:spPr>
          <a:xfrm>
            <a:off x="-541956" y="2881402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/>
          <p:cNvSpPr/>
          <p:nvPr userDrawn="1"/>
        </p:nvSpPr>
        <p:spPr>
          <a:xfrm rot="2133981" flipH="1">
            <a:off x="11833914" y="4574255"/>
            <a:ext cx="1467753" cy="1469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/>
          <p:cNvSpPr/>
          <p:nvPr userDrawn="1"/>
        </p:nvSpPr>
        <p:spPr>
          <a:xfrm rot="2133981" flipH="1">
            <a:off x="11875364" y="4389416"/>
            <a:ext cx="911543" cy="90027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317302-B329-46A4-AAB4-3B7DE976E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368" y="6410258"/>
            <a:ext cx="1214784" cy="1518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1584BC-46F0-47EA-87F5-E998CC4E5EB3}"/>
              </a:ext>
            </a:extLst>
          </p:cNvPr>
          <p:cNvSpPr txBox="1"/>
          <p:nvPr userDrawn="1"/>
        </p:nvSpPr>
        <p:spPr>
          <a:xfrm>
            <a:off x="10590212" y="6131663"/>
            <a:ext cx="1397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cap="all" baseline="0" dirty="0">
                <a:solidFill>
                  <a:srgbClr val="FFFFFF"/>
                </a:solidFill>
              </a:rPr>
              <a:t>centreleonberard.fr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89EC2A1-C6AE-478D-A112-6245F1787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606" y="217041"/>
            <a:ext cx="1046917" cy="5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026400" y="0"/>
            <a:ext cx="4165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12E4D683-1046-42DA-A8F3-89BD182AF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5854" y="945560"/>
            <a:ext cx="3421569" cy="49668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DA5CDE-2FEC-467C-8041-A3E40AA69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2460625"/>
            <a:ext cx="7254875" cy="3648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119838-29C0-496D-8624-248DFC8C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945560"/>
            <a:ext cx="6272614" cy="94219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 rot="3103191" flipH="1">
            <a:off x="693564" y="-504779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928895" y="209550"/>
            <a:ext cx="3383280" cy="139399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63" y="314325"/>
            <a:ext cx="7251238" cy="56769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8895" y="2321661"/>
            <a:ext cx="3398520" cy="312698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11" name="Ellipse 10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1343" y="5319558"/>
            <a:ext cx="2926080" cy="1397039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12F4807-D246-42CE-A823-E586D5DCAD75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311641" y="1715678"/>
            <a:ext cx="5735782" cy="3615274"/>
          </a:xfrm>
          <a:prstGeom prst="rect">
            <a:avLst/>
          </a:prstGeo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4577" y="1728113"/>
            <a:ext cx="5735782" cy="3615273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577" y="5460961"/>
            <a:ext cx="5735782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DB06A1F-AA1A-4C8C-94C1-BF7FCBA730FB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311641" y="5454572"/>
            <a:ext cx="5735782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F404AE-696A-4C84-87EB-5B2644CE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90" y="596246"/>
            <a:ext cx="10153619" cy="94219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11" name="Groupe 10"/>
          <p:cNvGrpSpPr/>
          <p:nvPr userDrawn="1"/>
        </p:nvGrpSpPr>
        <p:grpSpPr>
          <a:xfrm rot="20502554">
            <a:off x="-2477137" y="-2042310"/>
            <a:ext cx="4122178" cy="3191767"/>
            <a:chOff x="-1681312" y="-2525631"/>
            <a:chExt cx="4614450" cy="3572929"/>
          </a:xfrm>
        </p:grpSpPr>
        <p:sp>
          <p:nvSpPr>
            <p:cNvPr id="12" name="Ellipse 11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Ellipse 17"/>
          <p:cNvSpPr/>
          <p:nvPr userDrawn="1"/>
        </p:nvSpPr>
        <p:spPr>
          <a:xfrm rot="3103191" flipH="1">
            <a:off x="8327119" y="6464957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5F7521-0E79-4733-B16E-E5ABB3CBCC3D}"/>
              </a:ext>
            </a:extLst>
          </p:cNvPr>
          <p:cNvSpPr/>
          <p:nvPr userDrawn="1"/>
        </p:nvSpPr>
        <p:spPr>
          <a:xfrm>
            <a:off x="213645" y="196554"/>
            <a:ext cx="2674833" cy="23244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E990F6F-51E0-46DC-A65D-1357F3678E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425" y="520700"/>
            <a:ext cx="11371263" cy="58166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Ellipse 10"/>
          <p:cNvSpPr/>
          <p:nvPr userDrawn="1"/>
        </p:nvSpPr>
        <p:spPr>
          <a:xfrm rot="3103191" flipH="1">
            <a:off x="-416315" y="170356"/>
            <a:ext cx="832630" cy="82233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1343" y="5319558"/>
            <a:ext cx="2926080" cy="1397039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é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Espace réservé de l'élément multimédia 9">
            <a:extLst>
              <a:ext uri="{FF2B5EF4-FFF2-40B4-BE49-F238E27FC236}">
                <a16:creationId xmlns:a16="http://schemas.microsoft.com/office/drawing/2014/main" id="{867A5767-FFD6-4794-BFF0-00B31994627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93056" y="2633287"/>
            <a:ext cx="9005887" cy="30687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5E217F-4EC2-465E-88E5-0727AEEA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792" y="965868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llipse 11"/>
          <p:cNvSpPr/>
          <p:nvPr userDrawn="1"/>
        </p:nvSpPr>
        <p:spPr>
          <a:xfrm rot="3103191" flipH="1">
            <a:off x="-416315" y="17035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2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90" y="1772854"/>
            <a:ext cx="10153619" cy="94219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82F98C0E-1223-42F7-8DFA-FA8D0C16065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22325" y="3316288"/>
            <a:ext cx="4784725" cy="262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9" name="Espace réservé du graphique 7">
            <a:extLst>
              <a:ext uri="{FF2B5EF4-FFF2-40B4-BE49-F238E27FC236}">
                <a16:creationId xmlns:a16="http://schemas.microsoft.com/office/drawing/2014/main" id="{D0B0C724-4B2F-4EAF-9931-065D7C93003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584952" y="3316288"/>
            <a:ext cx="4784725" cy="262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sp>
        <p:nvSpPr>
          <p:cNvPr id="10" name="Ellipse 9"/>
          <p:cNvSpPr/>
          <p:nvPr userDrawn="1"/>
        </p:nvSpPr>
        <p:spPr>
          <a:xfrm rot="3103191" flipH="1">
            <a:off x="401628" y="-411170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 userDrawn="1"/>
        </p:nvGrpSpPr>
        <p:grpSpPr>
          <a:xfrm rot="3103191">
            <a:off x="11244438" y="5769694"/>
            <a:ext cx="1605971" cy="1955456"/>
            <a:chOff x="11606246" y="1843564"/>
            <a:chExt cx="1605971" cy="1955456"/>
          </a:xfrm>
        </p:grpSpPr>
        <p:sp>
          <p:nvSpPr>
            <p:cNvPr id="12" name="Ellipse 11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1540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9F404-0260-4A56-9636-865F426C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4003"/>
            <a:ext cx="10515600" cy="1325563"/>
          </a:xfr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22E428BC-04B3-405A-A953-1724B4303A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3531671"/>
            <a:ext cx="10515600" cy="223095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2000">
                <a:solidFill>
                  <a:schemeClr val="tx1"/>
                </a:solidFill>
              </a:defRPr>
            </a:lvl3pPr>
            <a:lvl4pPr algn="ctr">
              <a:defRPr sz="2000">
                <a:solidFill>
                  <a:schemeClr val="tx1"/>
                </a:solidFill>
              </a:defRPr>
            </a:lvl4pPr>
            <a:lvl5pPr algn="ctr"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 rot="1229106">
            <a:off x="-308934" y="-977728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llipse 11"/>
          <p:cNvSpPr/>
          <p:nvPr userDrawn="1"/>
        </p:nvSpPr>
        <p:spPr>
          <a:xfrm rot="3103191" flipH="1">
            <a:off x="11964370" y="4140178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189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'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948" y="2874320"/>
            <a:ext cx="10515599" cy="2558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163C578-B879-436D-9492-B8E4A789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48" y="1010711"/>
            <a:ext cx="10515600" cy="1325563"/>
          </a:xfrm>
        </p:spPr>
        <p:txBody>
          <a:bodyPr/>
          <a:lstStyle>
            <a:lvl1pPr algn="ctr">
              <a:defRPr sz="66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grpSp>
        <p:nvGrpSpPr>
          <p:cNvPr id="8" name="Groupe 7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Ellipse 13"/>
          <p:cNvSpPr/>
          <p:nvPr userDrawn="1"/>
        </p:nvSpPr>
        <p:spPr>
          <a:xfrm rot="3103191" flipH="1">
            <a:off x="-416315" y="170356"/>
            <a:ext cx="832630" cy="8223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63" name="Espace réservé du numéro de diapositive 4">
            <a:extLst>
              <a:ext uri="{FF2B5EF4-FFF2-40B4-BE49-F238E27FC236}">
                <a16:creationId xmlns:a16="http://schemas.microsoft.com/office/drawing/2014/main" id="{1B9C7032-6EF1-4418-AD24-C7F13461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840" y="5929477"/>
            <a:ext cx="2926080" cy="764451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812672"/>
            <a:ext cx="9763125" cy="1326127"/>
          </a:xfrm>
          <a:prstGeom prst="rect">
            <a:avLst/>
          </a:prstGeom>
        </p:spPr>
        <p:txBody>
          <a:bodyPr/>
          <a:lstStyle>
            <a:lvl1pPr algn="l">
              <a:defRPr sz="60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2380822"/>
            <a:ext cx="9763126" cy="3458003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+mj-lt"/>
              <a:buAutoNum type="arabicPeriod"/>
              <a:defRPr sz="2000" b="0" i="0">
                <a:solidFill>
                  <a:schemeClr val="tx1"/>
                </a:solidFill>
              </a:defRPr>
            </a:lvl1pPr>
            <a:lvl2pPr marL="4572" indent="0" algn="l">
              <a:buFont typeface="+mj-lt"/>
              <a:buNone/>
              <a:defRPr sz="2000" b="0" i="0"/>
            </a:lvl2pPr>
            <a:lvl3pPr marL="0" indent="0" algn="l">
              <a:buFont typeface="+mj-lt"/>
              <a:buNone/>
              <a:defRPr sz="2000" b="0" i="0"/>
            </a:lvl3pPr>
            <a:lvl4pPr marL="0" indent="0" algn="l">
              <a:buFont typeface="+mj-lt"/>
              <a:buNone/>
              <a:defRPr sz="2000" b="0" i="0"/>
            </a:lvl4pPr>
            <a:lvl5pPr marL="0" indent="0" algn="l">
              <a:buFont typeface="+mj-lt"/>
              <a:buNone/>
              <a:defRPr sz="2000" b="0" i="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r>
              <a:rPr lang="fr-FR" dirty="0"/>
              <a:t>Deuxième niveau</a:t>
            </a:r>
          </a:p>
          <a:p>
            <a:pPr lvl="0"/>
            <a:r>
              <a:rPr lang="fr-FR" dirty="0"/>
              <a:t>Troisième niveau</a:t>
            </a:r>
          </a:p>
          <a:p>
            <a:pPr lvl="0"/>
            <a:r>
              <a:rPr lang="fr-FR" dirty="0"/>
              <a:t>Quatrième niveau</a:t>
            </a:r>
          </a:p>
          <a:p>
            <a:pPr lvl="0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12" name="Groupe 11"/>
          <p:cNvGrpSpPr/>
          <p:nvPr userDrawn="1"/>
        </p:nvGrpSpPr>
        <p:grpSpPr>
          <a:xfrm>
            <a:off x="-1681312" y="-2525631"/>
            <a:ext cx="4614450" cy="6229371"/>
            <a:chOff x="-1681312" y="-2525631"/>
            <a:chExt cx="4614450" cy="6229371"/>
          </a:xfrm>
        </p:grpSpPr>
        <p:sp>
          <p:nvSpPr>
            <p:cNvPr id="13" name="Ellipse 12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11182350" y="-133350"/>
            <a:ext cx="1085850" cy="69913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10" y="1571016"/>
            <a:ext cx="10780776" cy="9766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610" y="3139064"/>
            <a:ext cx="10780776" cy="25378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sp>
        <p:nvSpPr>
          <p:cNvPr id="15" name="Ellipse 14"/>
          <p:cNvSpPr/>
          <p:nvPr userDrawn="1"/>
        </p:nvSpPr>
        <p:spPr>
          <a:xfrm flipH="1">
            <a:off x="10430990" y="-2430351"/>
            <a:ext cx="3362623" cy="3572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 userDrawn="1"/>
        </p:nvSpPr>
        <p:spPr>
          <a:xfrm flipH="1">
            <a:off x="9179163" y="-2001913"/>
            <a:ext cx="2503655" cy="259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 userDrawn="1"/>
        </p:nvSpPr>
        <p:spPr>
          <a:xfrm flipH="1">
            <a:off x="11606246" y="1843564"/>
            <a:ext cx="1605971" cy="1607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 userDrawn="1"/>
        </p:nvSpPr>
        <p:spPr>
          <a:xfrm flipH="1">
            <a:off x="11821627" y="2976682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2068805"/>
            <a:ext cx="7628948" cy="1325563"/>
          </a:xfrm>
        </p:spPr>
        <p:txBody>
          <a:bodyPr/>
          <a:lstStyle>
            <a:lvl1pPr algn="l">
              <a:defRPr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B39E46-E81C-4FB3-B1EA-9C311B21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7" y="3818809"/>
            <a:ext cx="6956827" cy="1315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73" y="6134710"/>
            <a:ext cx="1800000" cy="4761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9" t="369" r="35792" b="-7427"/>
          <a:stretch/>
        </p:blipFill>
        <p:spPr>
          <a:xfrm>
            <a:off x="8153400" y="-89898"/>
            <a:ext cx="4127500" cy="7563755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67898" y="6153700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67898" y="6382300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noProof="0" dirty="0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8C95A9F-5F34-461E-9A61-FA023524F4DD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8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13FDE6-D497-4562-AD80-7787D3F82E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817" y="2840159"/>
            <a:ext cx="8571279" cy="2265362"/>
          </a:xfrm>
          <a:prstGeom prst="rect">
            <a:avLst/>
          </a:prstGeom>
        </p:spPr>
        <p:txBody>
          <a:bodyPr/>
          <a:lstStyle>
            <a:lvl1pPr marL="91440" indent="-9144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1pPr>
            <a:lvl2pPr marL="347472" indent="-34290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2pPr>
            <a:lvl3pPr marL="548640" indent="-54864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3pPr>
            <a:lvl4pPr marL="822960" indent="-82296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4pPr>
            <a:lvl5pPr marL="1097280" indent="-1097280" algn="l"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B040F9-9DCA-45C3-AC4A-AD6013D7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17" y="926119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9" name="Groupe 8"/>
          <p:cNvGrpSpPr/>
          <p:nvPr userDrawn="1"/>
        </p:nvGrpSpPr>
        <p:grpSpPr>
          <a:xfrm rot="3687236">
            <a:off x="9487185" y="-2315410"/>
            <a:ext cx="4614450" cy="3572929"/>
            <a:chOff x="-1681312" y="-2525631"/>
            <a:chExt cx="4614450" cy="3572929"/>
          </a:xfrm>
        </p:grpSpPr>
        <p:sp>
          <p:nvSpPr>
            <p:cNvPr id="10" name="Ellipse 9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7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A83D8D-D973-4696-9B71-FD46FC3EC2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127" y="2096071"/>
            <a:ext cx="11660296" cy="4236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54FAA1-4D52-4500-AC7C-31EEC636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769712"/>
            <a:ext cx="10153619" cy="942196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7" name="Groupe 6"/>
          <p:cNvGrpSpPr/>
          <p:nvPr userDrawn="1"/>
        </p:nvGrpSpPr>
        <p:grpSpPr>
          <a:xfrm rot="7158968">
            <a:off x="-212658" y="5520701"/>
            <a:ext cx="1605971" cy="1955456"/>
            <a:chOff x="11606246" y="1843564"/>
            <a:chExt cx="1605971" cy="1955456"/>
          </a:xfrm>
        </p:grpSpPr>
        <p:sp>
          <p:nvSpPr>
            <p:cNvPr id="8" name="Ellipse 7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1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026400" y="0"/>
            <a:ext cx="41656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12E4D683-1046-42DA-A8F3-89BD182AF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5854" y="945560"/>
            <a:ext cx="3421569" cy="49668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DA5CDE-2FEC-467C-8041-A3E40AA691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2460625"/>
            <a:ext cx="7254875" cy="3648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119838-29C0-496D-8624-248DFC8C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945560"/>
            <a:ext cx="6272614" cy="94219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 rot="3103191" flipH="1">
            <a:off x="693564" y="-504779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928895" y="209550"/>
            <a:ext cx="3383280" cy="139399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163" y="314325"/>
            <a:ext cx="7251238" cy="56769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8895" y="2321661"/>
            <a:ext cx="3398520" cy="312698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 rot="3103191">
            <a:off x="11244437" y="5562062"/>
            <a:ext cx="1605971" cy="1955456"/>
            <a:chOff x="11606246" y="1843564"/>
            <a:chExt cx="1605971" cy="1955456"/>
          </a:xfrm>
        </p:grpSpPr>
        <p:sp>
          <p:nvSpPr>
            <p:cNvPr id="11" name="Ellipse 10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21343" y="5319558"/>
            <a:ext cx="2926080" cy="1397039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9F404-0260-4A56-9636-865F426C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4003"/>
            <a:ext cx="10515600" cy="1325563"/>
          </a:xfr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22E428BC-04B3-405A-A953-1724B4303A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3531671"/>
            <a:ext cx="10515600" cy="223095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2000">
                <a:solidFill>
                  <a:schemeClr val="tx1"/>
                </a:solidFill>
              </a:defRPr>
            </a:lvl3pPr>
            <a:lvl4pPr algn="ctr">
              <a:defRPr sz="2000">
                <a:solidFill>
                  <a:schemeClr val="tx1"/>
                </a:solidFill>
              </a:defRPr>
            </a:lvl4pPr>
            <a:lvl5pPr algn="ctr"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 rot="1229106">
            <a:off x="-308934" y="-977728"/>
            <a:ext cx="1605971" cy="1955456"/>
            <a:chOff x="11606246" y="1843564"/>
            <a:chExt cx="1605971" cy="1955456"/>
          </a:xfrm>
        </p:grpSpPr>
        <p:sp>
          <p:nvSpPr>
            <p:cNvPr id="9" name="Ellipse 8"/>
            <p:cNvSpPr/>
            <p:nvPr userDrawn="1"/>
          </p:nvSpPr>
          <p:spPr>
            <a:xfrm flipH="1">
              <a:off x="11606246" y="1843564"/>
              <a:ext cx="1605971" cy="160784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 userDrawn="1"/>
          </p:nvSpPr>
          <p:spPr>
            <a:xfrm flipH="1">
              <a:off x="11821627" y="297668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llipse 11"/>
          <p:cNvSpPr/>
          <p:nvPr userDrawn="1"/>
        </p:nvSpPr>
        <p:spPr>
          <a:xfrm rot="3103191" flipH="1">
            <a:off x="11964370" y="4140178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0483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ran de fin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1EE79-108B-434A-9642-77EC9A19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485968"/>
            <a:ext cx="5784794" cy="1967706"/>
          </a:xfrm>
        </p:spPr>
        <p:txBody>
          <a:bodyPr/>
          <a:lstStyle>
            <a:lvl1pPr algn="l">
              <a:defRPr sz="6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8" t="1" r="34684" b="-494"/>
          <a:stretch/>
        </p:blipFill>
        <p:spPr>
          <a:xfrm>
            <a:off x="7852227" y="0"/>
            <a:ext cx="4339773" cy="6908801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7898" y="3968025"/>
            <a:ext cx="7033027" cy="145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ED9594F-4899-4C1E-B585-40D9441A76C4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5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ran de fin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1EE79-108B-434A-9642-77EC9A19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485968"/>
            <a:ext cx="5784794" cy="1967706"/>
          </a:xfrm>
        </p:spPr>
        <p:txBody>
          <a:bodyPr/>
          <a:lstStyle>
            <a:lvl1pPr algn="l">
              <a:defRPr sz="6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-1130" r="-2398" b="1130"/>
          <a:stretch/>
        </p:blipFill>
        <p:spPr>
          <a:xfrm>
            <a:off x="8050138" y="-109876"/>
            <a:ext cx="4253272" cy="6969567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7898" y="3968025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90C2870-EA6C-455C-BBB5-D6FA460E23C0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1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ran de fin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1EE79-108B-434A-9642-77EC9A19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485968"/>
            <a:ext cx="5784794" cy="1967706"/>
          </a:xfrm>
        </p:spPr>
        <p:txBody>
          <a:bodyPr/>
          <a:lstStyle>
            <a:lvl1pPr algn="l">
              <a:defRPr sz="6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348" r="2588" b="-348"/>
          <a:stretch/>
        </p:blipFill>
        <p:spPr>
          <a:xfrm>
            <a:off x="8001000" y="-74039"/>
            <a:ext cx="4191000" cy="6956275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7898" y="3968025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EE7FCB9-B243-4716-B51A-762494A4A199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9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ran de fin imag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1EE79-108B-434A-9642-77EC9A19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1485968"/>
            <a:ext cx="5784794" cy="1967706"/>
          </a:xfrm>
        </p:spPr>
        <p:txBody>
          <a:bodyPr/>
          <a:lstStyle>
            <a:lvl1pPr algn="l">
              <a:defRPr sz="6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6018077"/>
            <a:ext cx="1800000" cy="476190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7898" y="3968025"/>
            <a:ext cx="7033027" cy="14517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EE7FCB9-B243-4716-B51A-762494A4A199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8518FEA-F70A-45B5-A583-258CA72F8F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2575" y="0"/>
            <a:ext cx="4289425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42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cran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020050" y="-228600"/>
            <a:ext cx="4238625" cy="7200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51EE79-108B-434A-9642-77EC9A19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80" y="2397601"/>
            <a:ext cx="5784794" cy="1967706"/>
          </a:xfrm>
        </p:spPr>
        <p:txBody>
          <a:bodyPr/>
          <a:lstStyle>
            <a:lvl1pPr algn="ctr">
              <a:defRPr sz="660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1343" y="6305550"/>
            <a:ext cx="2926080" cy="411047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3945290-2058-45B1-9266-563D822826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2038" y="285660"/>
            <a:ext cx="3814648" cy="57641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9" y="6018077"/>
            <a:ext cx="1800000" cy="476190"/>
          </a:xfrm>
          <a:prstGeom prst="rect">
            <a:avLst/>
          </a:prstGeom>
        </p:spPr>
      </p:pic>
      <p:grpSp>
        <p:nvGrpSpPr>
          <p:cNvPr id="3" name="Groupe 2"/>
          <p:cNvGrpSpPr/>
          <p:nvPr userDrawn="1"/>
        </p:nvGrpSpPr>
        <p:grpSpPr>
          <a:xfrm>
            <a:off x="-1910561" y="-3238045"/>
            <a:ext cx="5985670" cy="8080477"/>
            <a:chOff x="-1681312" y="-2525631"/>
            <a:chExt cx="4614450" cy="6229371"/>
          </a:xfrm>
        </p:grpSpPr>
        <p:grpSp>
          <p:nvGrpSpPr>
            <p:cNvPr id="12" name="Groupe 11"/>
            <p:cNvGrpSpPr/>
            <p:nvPr userDrawn="1"/>
          </p:nvGrpSpPr>
          <p:grpSpPr>
            <a:xfrm>
              <a:off x="-1681312" y="-2525631"/>
              <a:ext cx="4614450" cy="3572929"/>
              <a:chOff x="-1681312" y="-2525631"/>
              <a:chExt cx="4614450" cy="3572929"/>
            </a:xfrm>
          </p:grpSpPr>
          <p:sp>
            <p:nvSpPr>
              <p:cNvPr id="13" name="Ellipse 12"/>
              <p:cNvSpPr/>
              <p:nvPr userDrawn="1"/>
            </p:nvSpPr>
            <p:spPr>
              <a:xfrm>
                <a:off x="-1681312" y="-2525631"/>
                <a:ext cx="3362623" cy="357292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Ellipse 13"/>
              <p:cNvSpPr/>
              <p:nvPr userDrawn="1"/>
            </p:nvSpPr>
            <p:spPr>
              <a:xfrm>
                <a:off x="429483" y="-2097193"/>
                <a:ext cx="2503655" cy="25963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Ellipse 14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064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2068805"/>
            <a:ext cx="7628948" cy="1325563"/>
          </a:xfrm>
        </p:spPr>
        <p:txBody>
          <a:bodyPr/>
          <a:lstStyle>
            <a:lvl1pPr algn="l">
              <a:defRPr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B39E46-E81C-4FB3-B1EA-9C311B21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7" y="3818809"/>
            <a:ext cx="6956827" cy="1315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73" y="6134710"/>
            <a:ext cx="1800000" cy="4761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503" r="8096" b="-503"/>
          <a:stretch/>
        </p:blipFill>
        <p:spPr>
          <a:xfrm>
            <a:off x="8569061" y="0"/>
            <a:ext cx="3645877" cy="6890154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67898" y="6153700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67898" y="6382300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noProof="0" dirty="0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C9471FE-B2A7-4695-A876-215AD081AC36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7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CL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-140" r="8854"/>
          <a:stretch/>
        </p:blipFill>
        <p:spPr>
          <a:xfrm>
            <a:off x="0" y="-1"/>
            <a:ext cx="7191375" cy="6867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91375" y="0"/>
            <a:ext cx="5000625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21343" y="6046443"/>
            <a:ext cx="2926080" cy="670154"/>
          </a:xfrm>
        </p:spPr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66934FF-5DFB-41EC-AA35-EAF5C91F70E4}"/>
              </a:ext>
            </a:extLst>
          </p:cNvPr>
          <p:cNvSpPr txBox="1">
            <a:spLocks/>
          </p:cNvSpPr>
          <p:nvPr userDrawn="1"/>
        </p:nvSpPr>
        <p:spPr>
          <a:xfrm>
            <a:off x="7837455" y="108968"/>
            <a:ext cx="3383280" cy="1393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389813" y="471488"/>
            <a:ext cx="4068762" cy="1338262"/>
          </a:xfrm>
          <a:prstGeom prst="rect">
            <a:avLst/>
          </a:prstGeom>
        </p:spPr>
        <p:txBody>
          <a:bodyPr/>
          <a:lstStyle>
            <a:lvl1pPr>
              <a:defRPr sz="32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/>
              <a:t>Le Centre Léon Bérard en quelques mots :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5" y="108968"/>
            <a:ext cx="976412" cy="527683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7389813" y="2057400"/>
            <a:ext cx="45805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Le Centre Léon Bérard est le </a:t>
            </a:r>
            <a:r>
              <a:rPr lang="fr-FR" sz="1800" b="1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centre de lutte contre le cancer de Lyon et de la Rhône-Alpes</a:t>
            </a:r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, un hôpital dédié 100% à la cancérologie.</a:t>
            </a:r>
          </a:p>
          <a:p>
            <a:pPr algn="l"/>
            <a:br>
              <a:rPr lang="fr-FR" sz="1800" dirty="0">
                <a:solidFill>
                  <a:srgbClr val="FFFFFF"/>
                </a:solidFill>
              </a:rPr>
            </a:br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Le Centre Léon Bérard a </a:t>
            </a:r>
            <a:r>
              <a:rPr lang="fr-FR" sz="1800" b="1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trois missions essentielles</a:t>
            </a:r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: les soins, la recherche et l’enseignement. La vocation du centre est d’offrir </a:t>
            </a:r>
            <a:r>
              <a:rPr lang="fr-FR" sz="1800" b="1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des soins de qualité aux personnes souffrant</a:t>
            </a:r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d’un cancer. </a:t>
            </a:r>
          </a:p>
          <a:p>
            <a:pPr algn="l"/>
            <a:endParaRPr lang="fr-FR" sz="1800" b="0" i="0" kern="1200" dirty="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fr-FR" sz="1800" b="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fr-FR" sz="1800" b="0" i="0" kern="1200" baseline="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année, c’est plus de </a:t>
            </a:r>
            <a:r>
              <a:rPr lang="fr-FR" sz="1800" b="1" i="0" kern="1200" baseline="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40 000 patients </a:t>
            </a:r>
            <a:r>
              <a:rPr lang="fr-FR" sz="1800" b="0" i="0" kern="1200" baseline="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qui sont pris en charge et soignés par nos professionnels de santé.</a:t>
            </a:r>
            <a:endParaRPr lang="fr-FR" sz="1800" dirty="0">
              <a:solidFill>
                <a:srgbClr val="FFFFFF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F7DF87-7E10-44C2-B30E-0F8CC039A95E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3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CLB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 userDrawn="1"/>
        </p:nvSpPr>
        <p:spPr>
          <a:xfrm>
            <a:off x="529283" y="1410221"/>
            <a:ext cx="7211612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fr-FR" sz="2800" b="0" kern="1200" cap="all" spc="-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</a:t>
            </a:r>
            <a:r>
              <a:rPr lang="fr-FR" sz="2800" b="1" kern="1200" cap="all" spc="-120" baseline="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centre Léon Bérard, </a:t>
            </a:r>
            <a:r>
              <a:rPr lang="fr-FR" sz="2800" b="0" kern="1200" cap="all" spc="-12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c’est surtout: </a:t>
            </a: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681312" y="-2525631"/>
            <a:ext cx="4614450" cy="6229371"/>
            <a:chOff x="-1681312" y="-2525631"/>
            <a:chExt cx="4614450" cy="6229371"/>
          </a:xfrm>
        </p:grpSpPr>
        <p:sp>
          <p:nvSpPr>
            <p:cNvPr id="25" name="Ellipse 24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Ellipse 25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Ellipse 26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Ellipse 27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29" name="Image 2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011" y="235344"/>
            <a:ext cx="976412" cy="5276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t="-183" r="28740" b="183"/>
          <a:stretch/>
        </p:blipFill>
        <p:spPr>
          <a:xfrm>
            <a:off x="7740895" y="0"/>
            <a:ext cx="4470400" cy="693875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656422" y="2428547"/>
            <a:ext cx="6957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2 200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salariés, dont plus de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chercheurs qui travaillent chaque jour pour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 comprendre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 diagnostiquer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 prendre en charge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patients atteints de cancer.</a:t>
            </a:r>
          </a:p>
          <a:p>
            <a:pPr marL="0" indent="0">
              <a:buFontTx/>
              <a:buNone/>
            </a:pPr>
            <a:endParaRPr lang="fr-FR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longue date, le CLB bénéficie d’un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rayonnement international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grâce à l’excellence de ses cliniciens et de ses chercheurs. </a:t>
            </a:r>
          </a:p>
          <a:p>
            <a:pPr marL="0" indent="0">
              <a:buFontTx/>
              <a:buNone/>
            </a:pP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ce soit dans le domaine des soins, de l’enseignement ou de la recherche, Il développe des collaborations partout dans le monde pour </a:t>
            </a:r>
            <a:r>
              <a:rPr lang="fr-FR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progresser la lutte contre le cancer</a:t>
            </a:r>
            <a:r>
              <a:rPr lang="fr-F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44577" y="6337744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44577" y="6566344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err="1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D3D4E9C-E8D0-4F57-896C-BD0EAF0704D7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6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98" y="2068805"/>
            <a:ext cx="7628948" cy="1325563"/>
          </a:xfrm>
        </p:spPr>
        <p:txBody>
          <a:bodyPr/>
          <a:lstStyle>
            <a:lvl1pPr algn="l">
              <a:defRPr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B39E46-E81C-4FB3-B1EA-9C311B21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alpha val="25000"/>
                  </a:scheme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927654-03C8-45C3-B32E-FCF21716F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897" y="3818809"/>
            <a:ext cx="6956827" cy="1315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Modifier les styles du texte du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73" y="6134710"/>
            <a:ext cx="1800000" cy="4761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8" y="270102"/>
            <a:ext cx="976412" cy="5276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499" r="7734" b="-499"/>
          <a:stretch/>
        </p:blipFill>
        <p:spPr>
          <a:xfrm>
            <a:off x="8094872" y="-38323"/>
            <a:ext cx="4105919" cy="6934645"/>
          </a:xfrm>
          <a:prstGeom prst="rect">
            <a:avLst/>
          </a:prstGeom>
        </p:spPr>
      </p:pic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67898" y="6153700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822360C-DCB2-4AC0-A43F-F687EC38828A}" type="datetime1">
              <a:rPr lang="fr-FR" smtClean="0"/>
              <a:pPr/>
              <a:t>26/03/2025</a:t>
            </a:fld>
            <a:endParaRPr lang="en-US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67898" y="6382300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noProof="0" dirty="0"/>
              <a:t>Titre</a:t>
            </a:r>
            <a:r>
              <a:rPr lang="en-US" dirty="0"/>
              <a:t> presentation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07934AB-BAA7-4192-9954-8A01B1B2CCD2}"/>
              </a:ext>
            </a:extLst>
          </p:cNvPr>
          <p:cNvSpPr/>
          <p:nvPr userDrawn="1"/>
        </p:nvSpPr>
        <p:spPr>
          <a:xfrm rot="3103191" flipH="1">
            <a:off x="11775684" y="-269766"/>
            <a:ext cx="832630" cy="8223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80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1639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888219F-D5B1-4D4D-BC4E-7EA5222336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3609621"/>
            <a:ext cx="10515600" cy="1397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3" y="224106"/>
            <a:ext cx="976412" cy="5276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96" y="5994236"/>
            <a:ext cx="1800000" cy="476190"/>
          </a:xfrm>
          <a:prstGeom prst="rect">
            <a:avLst/>
          </a:prstGeom>
        </p:spPr>
      </p:pic>
      <p:sp>
        <p:nvSpPr>
          <p:cNvPr id="12" name="Ellipse 11"/>
          <p:cNvSpPr/>
          <p:nvPr userDrawn="1"/>
        </p:nvSpPr>
        <p:spPr>
          <a:xfrm flipH="1">
            <a:off x="10068460" y="-2571625"/>
            <a:ext cx="3330039" cy="3663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/>
          <p:cNvSpPr/>
          <p:nvPr userDrawn="1"/>
        </p:nvSpPr>
        <p:spPr>
          <a:xfrm flipH="1">
            <a:off x="8856001" y="-2571625"/>
            <a:ext cx="2424920" cy="3112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/>
          <p:cNvSpPr/>
          <p:nvPr userDrawn="1"/>
        </p:nvSpPr>
        <p:spPr>
          <a:xfrm flipH="1">
            <a:off x="11647498" y="1189991"/>
            <a:ext cx="1357302" cy="1388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/>
          <p:cNvSpPr/>
          <p:nvPr userDrawn="1"/>
        </p:nvSpPr>
        <p:spPr>
          <a:xfrm flipH="1">
            <a:off x="12008872" y="2307622"/>
            <a:ext cx="736153" cy="7381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5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9610" y="2599901"/>
            <a:ext cx="10772775" cy="1658198"/>
          </a:xfrm>
          <a:prstGeom prst="rect">
            <a:avLst/>
          </a:prstGeom>
        </p:spPr>
        <p:txBody>
          <a:bodyPr/>
          <a:lstStyle>
            <a:lvl1pPr>
              <a:defRPr sz="7200" b="1" cap="all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0" y="6132192"/>
            <a:ext cx="976412" cy="527683"/>
          </a:xfrm>
          <a:prstGeom prst="rect">
            <a:avLst/>
          </a:prstGeom>
        </p:spPr>
      </p:pic>
      <p:grpSp>
        <p:nvGrpSpPr>
          <p:cNvPr id="2" name="Groupe 1"/>
          <p:cNvGrpSpPr/>
          <p:nvPr userDrawn="1"/>
        </p:nvGrpSpPr>
        <p:grpSpPr>
          <a:xfrm>
            <a:off x="-1681312" y="-2525631"/>
            <a:ext cx="4614450" cy="3572929"/>
            <a:chOff x="-1681312" y="-2525631"/>
            <a:chExt cx="4614450" cy="3572929"/>
          </a:xfrm>
        </p:grpSpPr>
        <p:sp>
          <p:nvSpPr>
            <p:cNvPr id="15" name="Ellipse 14"/>
            <p:cNvSpPr/>
            <p:nvPr userDrawn="1"/>
          </p:nvSpPr>
          <p:spPr>
            <a:xfrm>
              <a:off x="-1681312" y="-2525631"/>
              <a:ext cx="3362623" cy="35729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429483" y="-2097193"/>
              <a:ext cx="2503655" cy="25963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llipse 16"/>
          <p:cNvSpPr/>
          <p:nvPr userDrawn="1"/>
        </p:nvSpPr>
        <p:spPr>
          <a:xfrm>
            <a:off x="-1099916" y="1748284"/>
            <a:ext cx="1605971" cy="16078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 userDrawn="1"/>
        </p:nvSpPr>
        <p:spPr>
          <a:xfrm>
            <a:off x="-541956" y="2881402"/>
            <a:ext cx="832630" cy="8223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cran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020050" y="-228600"/>
            <a:ext cx="4238625" cy="7200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51EE79-108B-434A-9642-77EC9A19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80" y="2397601"/>
            <a:ext cx="5784794" cy="1967706"/>
          </a:xfrm>
        </p:spPr>
        <p:txBody>
          <a:bodyPr/>
          <a:lstStyle>
            <a:lvl1pPr algn="ctr">
              <a:defRPr sz="660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A68DE8-8839-4A99-B097-B6B4506C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1343" y="6305550"/>
            <a:ext cx="2926080" cy="411047"/>
          </a:xfr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3945290-2058-45B1-9266-563D822826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2038" y="285660"/>
            <a:ext cx="3814648" cy="57641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9" y="6018077"/>
            <a:ext cx="1800000" cy="476190"/>
          </a:xfrm>
          <a:prstGeom prst="rect">
            <a:avLst/>
          </a:prstGeom>
        </p:spPr>
      </p:pic>
      <p:grpSp>
        <p:nvGrpSpPr>
          <p:cNvPr id="3" name="Groupe 2"/>
          <p:cNvGrpSpPr/>
          <p:nvPr userDrawn="1"/>
        </p:nvGrpSpPr>
        <p:grpSpPr>
          <a:xfrm>
            <a:off x="-1910561" y="-3238045"/>
            <a:ext cx="5985670" cy="8080477"/>
            <a:chOff x="-1681312" y="-2525631"/>
            <a:chExt cx="4614450" cy="6229371"/>
          </a:xfrm>
        </p:grpSpPr>
        <p:grpSp>
          <p:nvGrpSpPr>
            <p:cNvPr id="12" name="Groupe 11"/>
            <p:cNvGrpSpPr/>
            <p:nvPr userDrawn="1"/>
          </p:nvGrpSpPr>
          <p:grpSpPr>
            <a:xfrm>
              <a:off x="-1681312" y="-2525631"/>
              <a:ext cx="4614450" cy="3572929"/>
              <a:chOff x="-1681312" y="-2525631"/>
              <a:chExt cx="4614450" cy="3572929"/>
            </a:xfrm>
          </p:grpSpPr>
          <p:sp>
            <p:nvSpPr>
              <p:cNvPr id="13" name="Ellipse 12"/>
              <p:cNvSpPr/>
              <p:nvPr userDrawn="1"/>
            </p:nvSpPr>
            <p:spPr>
              <a:xfrm>
                <a:off x="-1681312" y="-2525631"/>
                <a:ext cx="3362623" cy="357292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Ellipse 13"/>
              <p:cNvSpPr/>
              <p:nvPr userDrawn="1"/>
            </p:nvSpPr>
            <p:spPr>
              <a:xfrm>
                <a:off x="429483" y="-2097193"/>
                <a:ext cx="2503655" cy="25963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Ellipse 14"/>
            <p:cNvSpPr/>
            <p:nvPr userDrawn="1"/>
          </p:nvSpPr>
          <p:spPr>
            <a:xfrm>
              <a:off x="-1099916" y="1748284"/>
              <a:ext cx="1605971" cy="1607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 userDrawn="1"/>
          </p:nvSpPr>
          <p:spPr>
            <a:xfrm>
              <a:off x="-541956" y="2881402"/>
              <a:ext cx="832630" cy="82233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70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740D0-BCAE-4656-9898-EC5EEAEE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1639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888219F-D5B1-4D4D-BC4E-7EA5222336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3609621"/>
            <a:ext cx="10515600" cy="1397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3" y="224106"/>
            <a:ext cx="976412" cy="5276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96" y="5994236"/>
            <a:ext cx="1800000" cy="476190"/>
          </a:xfrm>
          <a:prstGeom prst="rect">
            <a:avLst/>
          </a:prstGeom>
        </p:spPr>
      </p:pic>
      <p:sp>
        <p:nvSpPr>
          <p:cNvPr id="12" name="Ellipse 11"/>
          <p:cNvSpPr/>
          <p:nvPr userDrawn="1"/>
        </p:nvSpPr>
        <p:spPr>
          <a:xfrm flipH="1">
            <a:off x="10068460" y="-2571625"/>
            <a:ext cx="3330039" cy="36630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/>
          <p:cNvSpPr/>
          <p:nvPr userDrawn="1"/>
        </p:nvSpPr>
        <p:spPr>
          <a:xfrm flipH="1">
            <a:off x="8856001" y="-2571625"/>
            <a:ext cx="2424920" cy="3112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/>
          <p:cNvSpPr/>
          <p:nvPr userDrawn="1"/>
        </p:nvSpPr>
        <p:spPr>
          <a:xfrm flipH="1">
            <a:off x="11647498" y="1189991"/>
            <a:ext cx="1357302" cy="1388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/>
          <p:cNvSpPr/>
          <p:nvPr userDrawn="1"/>
        </p:nvSpPr>
        <p:spPr>
          <a:xfrm flipH="1">
            <a:off x="12008872" y="2307622"/>
            <a:ext cx="736153" cy="7381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10825" y="6333141"/>
            <a:ext cx="1636598" cy="383456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5250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807" r:id="rId2"/>
    <p:sldLayoutId id="2147483713" r:id="rId3"/>
    <p:sldLayoutId id="2147483805" r:id="rId4"/>
    <p:sldLayoutId id="2147483806" r:id="rId5"/>
    <p:sldLayoutId id="2147483714" r:id="rId6"/>
    <p:sldLayoutId id="2147483721" r:id="rId7"/>
    <p:sldLayoutId id="214748373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9705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1" r:id="rId3"/>
    <p:sldLayoutId id="2147483809" r:id="rId4"/>
    <p:sldLayoutId id="2147483810" r:id="rId5"/>
    <p:sldLayoutId id="214748381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2888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9" r:id="rId2"/>
    <p:sldLayoutId id="2147483741" r:id="rId3"/>
    <p:sldLayoutId id="2147483742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884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4" r:id="rId4"/>
    <p:sldLayoutId id="2147483765" r:id="rId5"/>
    <p:sldLayoutId id="2147483766" r:id="rId6"/>
    <p:sldLayoutId id="2147483767" r:id="rId7"/>
    <p:sldLayoutId id="214748377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0941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812" r:id="rId2"/>
    <p:sldLayoutId id="2147483811" r:id="rId3"/>
    <p:sldLayoutId id="2147483814" r:id="rId4"/>
    <p:sldLayoutId id="214748379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1343" y="5319558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000" b="0">
                <a:ln>
                  <a:noFill/>
                </a:ln>
                <a:solidFill>
                  <a:schemeClr val="bg2">
                    <a:alpha val="25000"/>
                  </a:schemeClr>
                </a:solidFill>
                <a:latin typeface="+mj-lt"/>
              </a:defRPr>
            </a:lvl1pPr>
          </a:lstStyle>
          <a:p>
            <a:fld id="{7A275498-31A1-4833-A5E9-7D3F82F52B7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7440916B-0F1B-4F2E-942B-BC41325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75" y="2398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5259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72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D1DFE-4AC2-454F-A0F0-46C33563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712"/>
            <a:ext cx="10515600" cy="3413002"/>
          </a:xfrm>
        </p:spPr>
        <p:txBody>
          <a:bodyPr/>
          <a:lstStyle/>
          <a:p>
            <a:r>
              <a:rPr lang="fr-FR" dirty="0"/>
              <a:t>centre </a:t>
            </a:r>
            <a:r>
              <a:rPr lang="fr-FR" dirty="0" err="1"/>
              <a:t>léon</a:t>
            </a:r>
            <a:r>
              <a:rPr lang="fr-FR" dirty="0"/>
              <a:t> </a:t>
            </a:r>
            <a:r>
              <a:rPr lang="fr-FR" dirty="0" err="1"/>
              <a:t>bérard</a:t>
            </a:r>
            <a:br>
              <a:rPr lang="fr-FR" dirty="0"/>
            </a:br>
            <a:br>
              <a:rPr lang="fr-FR" dirty="0"/>
            </a:br>
            <a:r>
              <a:rPr lang="fr-FR" sz="5400" dirty="0" err="1"/>
              <a:t>Comprehensive</a:t>
            </a:r>
            <a:r>
              <a:rPr lang="fr-FR" sz="5400" dirty="0"/>
              <a:t> cancer center</a:t>
            </a:r>
            <a:br>
              <a:rPr lang="fr-FR" sz="5400" dirty="0"/>
            </a:br>
            <a:br>
              <a:rPr lang="fr-FR" sz="5400" dirty="0"/>
            </a:br>
            <a:r>
              <a:rPr lang="fr-FR" sz="5400" dirty="0" err="1"/>
              <a:t>lyon</a:t>
            </a:r>
            <a:r>
              <a:rPr lang="fr-FR" sz="5400" dirty="0"/>
              <a:t>, </a:t>
            </a:r>
            <a:r>
              <a:rPr lang="fr-FR" sz="5400" dirty="0" err="1"/>
              <a:t>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9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FD6FCDC-D614-4FA4-9C7B-9A1AFCFCAB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403" y="1373028"/>
            <a:ext cx="8684786" cy="4236363"/>
          </a:xfrm>
        </p:spPr>
        <p:txBody>
          <a:bodyPr/>
          <a:lstStyle/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r>
              <a:rPr lang="fr-F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</a:t>
            </a:r>
            <a:r>
              <a:rPr lang="fr-FR" sz="2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comprehensive</a:t>
            </a:r>
            <a:r>
              <a:rPr lang="fr-F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Cancer Center </a:t>
            </a:r>
            <a:r>
              <a:rPr lang="fr-FR" sz="2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with</a:t>
            </a:r>
            <a:r>
              <a:rPr lang="fr-F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3 </a:t>
            </a:r>
            <a:r>
              <a:rPr lang="fr-FR" sz="2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core</a:t>
            </a:r>
            <a:r>
              <a:rPr lang="fr-F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missions : </a:t>
            </a:r>
            <a:r>
              <a:rPr lang="fr-FR" sz="2400" b="1" dirty="0" err="1">
                <a:solidFill>
                  <a:srgbClr val="B41860"/>
                </a:solidFill>
              </a:rPr>
              <a:t>Oncology</a:t>
            </a:r>
            <a:r>
              <a:rPr lang="fr-FR" sz="2400" b="1" dirty="0">
                <a:solidFill>
                  <a:srgbClr val="B41860"/>
                </a:solidFill>
              </a:rPr>
              <a:t> Care, </a:t>
            </a:r>
            <a:r>
              <a:rPr lang="fr-FR" sz="2400" b="1" dirty="0" err="1">
                <a:solidFill>
                  <a:srgbClr val="B41860"/>
                </a:solidFill>
              </a:rPr>
              <a:t>Research</a:t>
            </a:r>
            <a:r>
              <a:rPr lang="fr-FR" sz="2400" b="1" dirty="0">
                <a:solidFill>
                  <a:srgbClr val="B41860"/>
                </a:solidFill>
              </a:rPr>
              <a:t> and Education</a:t>
            </a:r>
            <a:r>
              <a:rPr lang="fr-F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endParaRPr lang="en-US" sz="105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 Leon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Berard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Cancer Center (referred as “CLB”) offers diagnostic examinations and cancer treatments </a:t>
            </a:r>
            <a:r>
              <a:rPr lang="en-US" sz="2400" b="1" dirty="0">
                <a:solidFill>
                  <a:srgbClr val="B41860"/>
                </a:solidFill>
              </a:rPr>
              <a:t>in a single place : Lyon, France. </a:t>
            </a: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endParaRPr lang="en-US" sz="105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Recognized as a </a:t>
            </a:r>
            <a:r>
              <a:rPr lang="en-US" sz="2400" b="1" dirty="0">
                <a:solidFill>
                  <a:srgbClr val="B41860"/>
                </a:solidFill>
              </a:rPr>
              <a:t>regional reference center in oncology </a:t>
            </a:r>
            <a:r>
              <a:rPr lang="en-US" sz="2400" dirty="0">
                <a:solidFill>
                  <a:schemeClr val="tx1"/>
                </a:solidFill>
              </a:rPr>
              <a:t>by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 French regional sanitation and health organizational plan (SROS) </a:t>
            </a:r>
            <a:endParaRPr lang="en-US" sz="2400" b="1" dirty="0">
              <a:solidFill>
                <a:srgbClr val="B41860"/>
              </a:solidFill>
            </a:endParaRP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endParaRPr lang="en-US" sz="105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r>
              <a:rPr lang="fr-FR" altLang="fr-FR" sz="2400" b="1" dirty="0" err="1">
                <a:solidFill>
                  <a:srgbClr val="B41860"/>
                </a:solidFill>
              </a:rPr>
              <a:t>Certified</a:t>
            </a:r>
            <a:r>
              <a:rPr lang="fr-FR" altLang="fr-FR" sz="2400" b="1" dirty="0">
                <a:solidFill>
                  <a:srgbClr val="B41860"/>
                </a:solidFill>
              </a:rPr>
              <a:t> by the French High </a:t>
            </a:r>
            <a:r>
              <a:rPr lang="fr-FR" altLang="fr-FR" sz="2400" b="1" dirty="0" err="1">
                <a:solidFill>
                  <a:srgbClr val="B41860"/>
                </a:solidFill>
              </a:rPr>
              <a:t>Health</a:t>
            </a:r>
            <a:r>
              <a:rPr lang="fr-FR" altLang="fr-FR" sz="2400" b="1" dirty="0">
                <a:solidFill>
                  <a:srgbClr val="B41860"/>
                </a:solidFill>
              </a:rPr>
              <a:t> </a:t>
            </a:r>
            <a:r>
              <a:rPr lang="fr-FR" altLang="fr-FR" sz="2400" b="1" dirty="0" err="1">
                <a:solidFill>
                  <a:srgbClr val="B41860"/>
                </a:solidFill>
              </a:rPr>
              <a:t>Authority</a:t>
            </a:r>
            <a:r>
              <a:rPr lang="fr-FR" altLang="fr-FR" sz="2400" b="1" dirty="0">
                <a:solidFill>
                  <a:srgbClr val="B41860"/>
                </a:solidFill>
              </a:rPr>
              <a:t> </a:t>
            </a:r>
            <a:r>
              <a:rPr lang="fr-FR" altLang="fr-FR" sz="2400" dirty="0">
                <a:solidFill>
                  <a:schemeClr val="tx1"/>
                </a:solidFill>
              </a:rPr>
              <a:t>(HAS) </a:t>
            </a:r>
            <a:r>
              <a:rPr lang="fr-FR" altLang="fr-FR" sz="2400" b="1" dirty="0">
                <a:solidFill>
                  <a:srgbClr val="B41860"/>
                </a:solidFill>
              </a:rPr>
              <a:t>and the OECI </a:t>
            </a:r>
            <a:r>
              <a:rPr lang="fr-FR" altLang="fr-F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</a:t>
            </a:r>
            <a:r>
              <a:rPr lang="fr-FR" sz="2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Organization</a:t>
            </a:r>
            <a:r>
              <a:rPr lang="fr-F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of </a:t>
            </a:r>
            <a:r>
              <a:rPr lang="fr-FR" sz="24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European</a:t>
            </a:r>
            <a:r>
              <a:rPr lang="fr-F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Cancer Institutes)</a:t>
            </a:r>
            <a:endParaRPr lang="fr-FR" altLang="fr-FR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30E9FC0-CF0D-4327-86FE-0133EDB3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" y="344406"/>
            <a:ext cx="10153619" cy="942196"/>
          </a:xfrm>
        </p:spPr>
        <p:txBody>
          <a:bodyPr/>
          <a:lstStyle/>
          <a:p>
            <a:r>
              <a:rPr lang="fr-FR" dirty="0"/>
              <a:t>WHO WE ARE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4389F7-F414-4D81-8871-D286D713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BE078E-65D6-406B-AD5A-8014D0B2BF14}"/>
              </a:ext>
            </a:extLst>
          </p:cNvPr>
          <p:cNvSpPr txBox="1"/>
          <p:nvPr/>
        </p:nvSpPr>
        <p:spPr>
          <a:xfrm>
            <a:off x="9455588" y="4660069"/>
            <a:ext cx="191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2C426C"/>
                </a:solidFill>
              </a:rPr>
              <a:t>Auvergne-Rhône-Alpes </a:t>
            </a:r>
            <a:r>
              <a:rPr lang="fr-FR" sz="1400" dirty="0" err="1">
                <a:solidFill>
                  <a:srgbClr val="2C426C"/>
                </a:solidFill>
              </a:rPr>
              <a:t>region</a:t>
            </a:r>
            <a:r>
              <a:rPr lang="fr-FR" sz="1400" dirty="0">
                <a:solidFill>
                  <a:srgbClr val="2C426C"/>
                </a:solidFill>
              </a:rPr>
              <a:t> has a population of 7.8 million </a:t>
            </a:r>
            <a:r>
              <a:rPr lang="fr-FR" sz="1400" dirty="0" err="1">
                <a:solidFill>
                  <a:srgbClr val="2C426C"/>
                </a:solidFill>
              </a:rPr>
              <a:t>inhabitants</a:t>
            </a:r>
            <a:endParaRPr lang="fr-FR" sz="1400" dirty="0">
              <a:solidFill>
                <a:srgbClr val="2C426C"/>
              </a:solidFill>
            </a:endParaRPr>
          </a:p>
        </p:txBody>
      </p:sp>
      <p:pic>
        <p:nvPicPr>
          <p:cNvPr id="6" name="Image 5" title="Lyon">
            <a:extLst>
              <a:ext uri="{FF2B5EF4-FFF2-40B4-BE49-F238E27FC236}">
                <a16:creationId xmlns:a16="http://schemas.microsoft.com/office/drawing/2014/main" id="{97F425DF-4F83-44D3-8D03-6AA4E0764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-6873" r="-3789" b="6873"/>
          <a:stretch/>
        </p:blipFill>
        <p:spPr>
          <a:xfrm>
            <a:off x="9320212" y="2443460"/>
            <a:ext cx="2181225" cy="2095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7" name="Connecteur droit avec flèche 6" title="Lyon">
            <a:extLst>
              <a:ext uri="{FF2B5EF4-FFF2-40B4-BE49-F238E27FC236}">
                <a16:creationId xmlns:a16="http://schemas.microsoft.com/office/drawing/2014/main" id="{E472AD24-B621-454A-B8B4-0FC468F68A9E}"/>
              </a:ext>
            </a:extLst>
          </p:cNvPr>
          <p:cNvCxnSpPr>
            <a:cxnSpLocks/>
          </p:cNvCxnSpPr>
          <p:nvPr/>
        </p:nvCxnSpPr>
        <p:spPr>
          <a:xfrm>
            <a:off x="7437120" y="3137576"/>
            <a:ext cx="3085483" cy="658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C26EA49-202B-4568-A196-812875D8A01B}"/>
              </a:ext>
            </a:extLst>
          </p:cNvPr>
          <p:cNvCxnSpPr/>
          <p:nvPr/>
        </p:nvCxnSpPr>
        <p:spPr>
          <a:xfrm flipV="1">
            <a:off x="10544928" y="3894680"/>
            <a:ext cx="50330" cy="757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CD92833-33E1-42AA-942B-3772610690B8}"/>
              </a:ext>
            </a:extLst>
          </p:cNvPr>
          <p:cNvSpPr txBox="1"/>
          <p:nvPr/>
        </p:nvSpPr>
        <p:spPr>
          <a:xfrm>
            <a:off x="10479786" y="3696326"/>
            <a:ext cx="6465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LYON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3C1F7BD-E69F-4CF3-BCA4-DF541BA18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671" y="5925787"/>
            <a:ext cx="1763058" cy="8147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624624-7EF6-4178-B610-BB387D00F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964" y="5925787"/>
            <a:ext cx="1656184" cy="92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FD6FCDC-D614-4FA4-9C7B-9A1AFCFCAB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417" y="1524178"/>
            <a:ext cx="10549117" cy="4236363"/>
          </a:xfrm>
        </p:spPr>
        <p:txBody>
          <a:bodyPr/>
          <a:lstStyle/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r>
              <a:rPr lang="en-US" sz="2400" b="1" dirty="0">
                <a:solidFill>
                  <a:schemeClr val="tx2"/>
                </a:solidFill>
              </a:rPr>
              <a:t>Private non-profit organization dedicated to cancer treatment </a:t>
            </a: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r>
              <a:rPr lang="en-US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Affiliated to UNICANCER 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which groups together 18 French Comprehensive Cancer Centers (FCCC)</a:t>
            </a: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endParaRPr lang="en-US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803275" lvl="1" indent="-361950">
              <a:buClr>
                <a:srgbClr val="2C426C"/>
              </a:buClr>
              <a:buFont typeface="Courier New" pitchFamily="49" charset="0"/>
              <a:buChar char="o"/>
              <a:defRPr/>
            </a:pPr>
            <a:r>
              <a:rPr lang="en-US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To fight against cancer, the CLB offers:</a:t>
            </a:r>
          </a:p>
          <a:p>
            <a:pPr marL="1004443" lvl="2" indent="-361950">
              <a:buClr>
                <a:srgbClr val="2C426C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2"/>
                </a:solidFill>
              </a:rPr>
              <a:t>A multidimensional service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prevention, treatments, supportive care (psychologist, social support,…)</a:t>
            </a:r>
          </a:p>
          <a:p>
            <a:pPr marL="1004443" lvl="2" indent="-361950">
              <a:buClr>
                <a:srgbClr val="2C426C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2"/>
                </a:solidFill>
              </a:rPr>
              <a:t>Access to innovation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at every stage of medical management,</a:t>
            </a:r>
          </a:p>
          <a:p>
            <a:pPr marL="1004443" lvl="2" indent="-361950">
              <a:buClr>
                <a:srgbClr val="2C426C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management of cancer disease at the later stages.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30E9FC0-CF0D-4327-86FE-0133EDB3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" y="344406"/>
            <a:ext cx="10153619" cy="942196"/>
          </a:xfrm>
        </p:spPr>
        <p:txBody>
          <a:bodyPr/>
          <a:lstStyle/>
          <a:p>
            <a:r>
              <a:rPr lang="fr-FR" dirty="0"/>
              <a:t>WHO WE ARE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4389F7-F414-4D81-8871-D286D713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30E9FC0-CF0D-4327-86FE-0133EDB3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67" y="344406"/>
            <a:ext cx="10153619" cy="942196"/>
          </a:xfrm>
        </p:spPr>
        <p:txBody>
          <a:bodyPr/>
          <a:lstStyle/>
          <a:p>
            <a:r>
              <a:rPr lang="fr-FR" dirty="0"/>
              <a:t>KEY NUMBERS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4389F7-F414-4D81-8871-D286D713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0CBC9F-551A-465F-9445-C1DF1792E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595" y="1798884"/>
            <a:ext cx="180134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600" b="1" dirty="0">
                <a:latin typeface="+mn-lt"/>
              </a:rPr>
              <a:t>42.329 </a:t>
            </a:r>
            <a:r>
              <a:rPr lang="fr-FR" altLang="fr-FR" sz="2000" b="1" dirty="0">
                <a:latin typeface="+mn-lt"/>
              </a:rPr>
              <a:t>patients</a:t>
            </a:r>
            <a:r>
              <a:rPr lang="fr-FR" altLang="fr-FR" sz="3600" b="1" dirty="0">
                <a:latin typeface="+mn-lt"/>
              </a:rPr>
              <a:t> </a:t>
            </a:r>
          </a:p>
        </p:txBody>
      </p:sp>
      <p:sp>
        <p:nvSpPr>
          <p:cNvPr id="8" name="ZoneTexte 20">
            <a:extLst>
              <a:ext uri="{FF2B5EF4-FFF2-40B4-BE49-F238E27FC236}">
                <a16:creationId xmlns:a16="http://schemas.microsoft.com/office/drawing/2014/main" id="{C1F0644A-28F0-4422-9D1D-404895FD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953" y="5302561"/>
            <a:ext cx="187248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600" b="1" dirty="0">
                <a:latin typeface="+mn-lt"/>
              </a:rPr>
              <a:t>2.320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 dirty="0">
                <a:latin typeface="Calibri" pitchFamily="34" charset="0"/>
              </a:rPr>
              <a:t>patients in </a:t>
            </a:r>
            <a:r>
              <a:rPr lang="fr-FR" altLang="fr-FR" sz="1600" b="1" dirty="0" err="1">
                <a:latin typeface="Calibri" pitchFamily="34" charset="0"/>
              </a:rPr>
              <a:t>clinical</a:t>
            </a:r>
            <a:r>
              <a:rPr lang="fr-FR" altLang="fr-FR" sz="1600" b="1" dirty="0">
                <a:latin typeface="Calibri" pitchFamily="34" charset="0"/>
              </a:rPr>
              <a:t> trials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945AF508-F5CB-4685-B09B-C1A822882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938" y="367884"/>
            <a:ext cx="2127718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600" b="1" dirty="0">
                <a:latin typeface="+mj-lt"/>
              </a:rPr>
              <a:t>15.000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 dirty="0">
                <a:latin typeface="Calibri" pitchFamily="34" charset="0"/>
              </a:rPr>
              <a:t>m</a:t>
            </a:r>
            <a:r>
              <a:rPr lang="fr-FR" altLang="fr-FR" sz="2000" b="1" baseline="30000" dirty="0">
                <a:latin typeface="Calibri" pitchFamily="34" charset="0"/>
              </a:rPr>
              <a:t>2 </a:t>
            </a:r>
            <a:r>
              <a:rPr lang="fr-FR" altLang="fr-FR" sz="2000" b="1" dirty="0" err="1">
                <a:latin typeface="Calibri" pitchFamily="34" charset="0"/>
              </a:rPr>
              <a:t>dedicated</a:t>
            </a:r>
            <a:endParaRPr lang="fr-FR" altLang="fr-FR" sz="2000" b="1" dirty="0"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 dirty="0">
                <a:latin typeface="Calibri" pitchFamily="34" charset="0"/>
              </a:rPr>
              <a:t>To </a:t>
            </a:r>
            <a:r>
              <a:rPr lang="fr-FR" altLang="fr-FR" sz="2000" b="1" dirty="0" err="1">
                <a:latin typeface="Calibri" pitchFamily="34" charset="0"/>
              </a:rPr>
              <a:t>Research</a:t>
            </a:r>
            <a:endParaRPr lang="fr-FR" altLang="fr-FR" sz="2000" b="1" baseline="30000" dirty="0">
              <a:latin typeface="Calibri" pitchFamily="34" charset="0"/>
            </a:endParaRP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8B01B4B7-39D6-4A3E-938C-16646D923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01" y="1338314"/>
            <a:ext cx="1801348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600" b="1" dirty="0">
                <a:latin typeface="+mn-lt"/>
              </a:rPr>
              <a:t>2.208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 dirty="0" err="1">
                <a:latin typeface="+mn-lt"/>
              </a:rPr>
              <a:t>employees</a:t>
            </a:r>
            <a:endParaRPr lang="fr-FR" altLang="fr-FR" sz="2000" b="1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1284D9-E4E6-4B03-99E5-1BA70D219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6917" y="4172207"/>
            <a:ext cx="1280762" cy="1196568"/>
          </a:xfrm>
          <a:prstGeom prst="rect">
            <a:avLst/>
          </a:prstGeom>
        </p:spPr>
      </p:pic>
      <p:sp>
        <p:nvSpPr>
          <p:cNvPr id="12" name="ZoneTexte 8">
            <a:extLst>
              <a:ext uri="{FF2B5EF4-FFF2-40B4-BE49-F238E27FC236}">
                <a16:creationId xmlns:a16="http://schemas.microsoft.com/office/drawing/2014/main" id="{7027BF60-2E87-4E5B-8AC1-0A677A4B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812" y="5134201"/>
            <a:ext cx="2138727" cy="126188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600" b="1" dirty="0">
                <a:latin typeface="+mn-lt"/>
              </a:rPr>
              <a:t>326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 dirty="0" err="1">
                <a:latin typeface="+mn-lt"/>
              </a:rPr>
              <a:t>Beds</a:t>
            </a:r>
            <a:r>
              <a:rPr lang="fr-FR" altLang="fr-FR" sz="2000" b="1" dirty="0">
                <a:latin typeface="+mn-lt"/>
              </a:rPr>
              <a:t> &amp;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 dirty="0" err="1">
                <a:latin typeface="+mn-lt"/>
              </a:rPr>
              <a:t>outpatient</a:t>
            </a:r>
            <a:r>
              <a:rPr lang="fr-FR" altLang="fr-FR" sz="2000" b="1" dirty="0">
                <a:latin typeface="+mn-lt"/>
              </a:rPr>
              <a:t> </a:t>
            </a:r>
            <a:r>
              <a:rPr lang="fr-FR" altLang="fr-FR" sz="2000" b="1" dirty="0" err="1">
                <a:latin typeface="+mn-lt"/>
              </a:rPr>
              <a:t>beds</a:t>
            </a:r>
            <a:endParaRPr lang="fr-FR" altLang="fr-FR" sz="2000" b="1" dirty="0"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C7C0125-9F42-4652-A8CA-328437AAC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7905" y="1748512"/>
            <a:ext cx="1922746" cy="15954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269944-9610-4EFC-89BB-137F6FEFA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3" y="2431430"/>
            <a:ext cx="1573802" cy="17039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494CFF-5229-46F1-8472-AEBCD2965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12" y="3077272"/>
            <a:ext cx="1298319" cy="22915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A2356E-DAC8-4D96-921C-66E6C031E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76" y="380290"/>
            <a:ext cx="2418546" cy="1988331"/>
          </a:xfrm>
          <a:prstGeom prst="rect">
            <a:avLst/>
          </a:prstGeom>
          <a:noFill/>
        </p:spPr>
      </p:pic>
      <p:sp>
        <p:nvSpPr>
          <p:cNvPr id="17" name="ZoneTexte 21">
            <a:extLst>
              <a:ext uri="{FF2B5EF4-FFF2-40B4-BE49-F238E27FC236}">
                <a16:creationId xmlns:a16="http://schemas.microsoft.com/office/drawing/2014/main" id="{DCC20C34-0C55-4A0F-8F4E-937AADD37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21" y="3848250"/>
            <a:ext cx="19078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600" b="1" dirty="0">
                <a:latin typeface="+mn-lt"/>
              </a:rPr>
              <a:t>300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 dirty="0" err="1">
                <a:latin typeface="+mn-lt"/>
              </a:rPr>
              <a:t>doctors</a:t>
            </a:r>
            <a:endParaRPr lang="fr-FR" altLang="fr-FR" sz="2000" b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600" b="1" dirty="0">
                <a:latin typeface="+mn-lt"/>
              </a:rPr>
              <a:t>900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 dirty="0">
                <a:latin typeface="+mn-lt"/>
              </a:rPr>
              <a:t>Nurses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 dirty="0">
                <a:latin typeface="+mn-lt"/>
              </a:rPr>
              <a:t>&amp; </a:t>
            </a:r>
            <a:r>
              <a:rPr lang="fr-FR" altLang="fr-FR" sz="1600" b="1" dirty="0" err="1">
                <a:latin typeface="+mn-lt"/>
              </a:rPr>
              <a:t>auxiliary</a:t>
            </a:r>
            <a:r>
              <a:rPr lang="fr-FR" altLang="fr-FR" sz="1600" b="1" dirty="0">
                <a:latin typeface="+mn-lt"/>
              </a:rPr>
              <a:t> nurses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61B57E-ED20-4024-A17A-BE4B3019D420}"/>
              </a:ext>
            </a:extLst>
          </p:cNvPr>
          <p:cNvSpPr txBox="1"/>
          <p:nvPr/>
        </p:nvSpPr>
        <p:spPr>
          <a:xfrm>
            <a:off x="3957221" y="2949701"/>
            <a:ext cx="25314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200" b="1" dirty="0">
                <a:latin typeface="+mn-lt"/>
              </a:rPr>
              <a:t>700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fr-FR" altLang="fr-FR" sz="1600" b="1" dirty="0" err="1">
                <a:latin typeface="Calibri" pitchFamily="34" charset="0"/>
              </a:rPr>
              <a:t>researchers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2C1BAB-E8FE-4465-B92B-7FA03F20AB42}"/>
              </a:ext>
            </a:extLst>
          </p:cNvPr>
          <p:cNvSpPr txBox="1"/>
          <p:nvPr/>
        </p:nvSpPr>
        <p:spPr>
          <a:xfrm>
            <a:off x="7147560" y="2546225"/>
            <a:ext cx="4899864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/>
              <a:t>3 </a:t>
            </a:r>
            <a:r>
              <a:rPr lang="fr-FR" sz="1600" b="1" dirty="0"/>
              <a:t>operating </a:t>
            </a:r>
            <a:r>
              <a:rPr lang="fr-FR" sz="1600" b="1" dirty="0" err="1"/>
              <a:t>units</a:t>
            </a:r>
            <a:r>
              <a:rPr lang="fr-FR" sz="1600" b="1" dirty="0"/>
              <a:t> (</a:t>
            </a:r>
            <a:r>
              <a:rPr lang="fr-FR" sz="1600" b="1" dirty="0" err="1"/>
              <a:t>classical</a:t>
            </a:r>
            <a:r>
              <a:rPr lang="fr-FR" sz="1600" b="1" dirty="0"/>
              <a:t>, </a:t>
            </a:r>
            <a:r>
              <a:rPr lang="fr-FR" sz="1600" b="1" dirty="0" err="1"/>
              <a:t>interventional</a:t>
            </a:r>
            <a:r>
              <a:rPr lang="fr-FR" sz="1600" b="1" dirty="0"/>
              <a:t>, </a:t>
            </a:r>
            <a:r>
              <a:rPr lang="fr-FR" sz="1600" b="1" dirty="0" err="1"/>
              <a:t>brachytherapy</a:t>
            </a:r>
            <a:r>
              <a:rPr lang="fr-FR" sz="1600" b="1" dirty="0"/>
              <a:t>)</a:t>
            </a:r>
          </a:p>
          <a:p>
            <a:pPr>
              <a:defRPr/>
            </a:pPr>
            <a:r>
              <a:rPr lang="fr-FR" sz="2800" b="1" dirty="0"/>
              <a:t>15 </a:t>
            </a:r>
            <a:r>
              <a:rPr lang="fr-FR" sz="1600" b="1" dirty="0"/>
              <a:t>operating </a:t>
            </a:r>
            <a:r>
              <a:rPr lang="fr-FR" sz="1600" b="1" dirty="0" err="1"/>
              <a:t>rooms</a:t>
            </a:r>
            <a:endParaRPr lang="fr-FR" sz="1600" b="1" dirty="0"/>
          </a:p>
          <a:p>
            <a:pPr>
              <a:defRPr/>
            </a:pPr>
            <a:r>
              <a:rPr lang="fr-FR" sz="1600" b="1" dirty="0" err="1"/>
              <a:t>Radiotherapy</a:t>
            </a:r>
            <a:r>
              <a:rPr lang="fr-FR" sz="1600" b="1" dirty="0"/>
              <a:t> Center </a:t>
            </a:r>
            <a:r>
              <a:rPr lang="fr-FR" sz="1600" b="1" dirty="0" err="1"/>
              <a:t>with</a:t>
            </a:r>
            <a:r>
              <a:rPr lang="fr-FR" sz="1600" b="1" dirty="0"/>
              <a:t> </a:t>
            </a:r>
            <a:r>
              <a:rPr lang="fr-FR" sz="3200" b="1" dirty="0"/>
              <a:t>8 </a:t>
            </a:r>
            <a:r>
              <a:rPr lang="fr-FR" sz="1600" b="1" dirty="0" err="1"/>
              <a:t>accelerators</a:t>
            </a:r>
            <a:endParaRPr lang="fr-FR" b="1" dirty="0"/>
          </a:p>
          <a:p>
            <a:pPr>
              <a:defRPr/>
            </a:pPr>
            <a:r>
              <a:rPr lang="fr-FR" sz="3200" b="1" dirty="0"/>
              <a:t>2</a:t>
            </a:r>
            <a:r>
              <a:rPr lang="fr-FR" sz="1600" dirty="0"/>
              <a:t> </a:t>
            </a:r>
            <a:r>
              <a:rPr lang="fr-FR" sz="1600" b="1" dirty="0"/>
              <a:t>Pet Scan </a:t>
            </a:r>
            <a:r>
              <a:rPr lang="fr-FR" sz="3200" b="1" dirty="0"/>
              <a:t>3</a:t>
            </a:r>
            <a:r>
              <a:rPr lang="fr-FR" sz="3200" dirty="0"/>
              <a:t> </a:t>
            </a:r>
            <a:r>
              <a:rPr lang="fr-FR" sz="1600" b="1" dirty="0"/>
              <a:t>gamma cameras,  </a:t>
            </a:r>
            <a:r>
              <a:rPr lang="fr-FR" sz="1600" b="1" dirty="0" err="1"/>
              <a:t>within</a:t>
            </a:r>
            <a:r>
              <a:rPr lang="fr-FR" sz="1600" b="1" dirty="0"/>
              <a:t> </a:t>
            </a:r>
            <a:r>
              <a:rPr lang="fr-FR" sz="3200" b="1" dirty="0"/>
              <a:t>1</a:t>
            </a:r>
            <a:r>
              <a:rPr lang="fr-FR" sz="3300" b="1" dirty="0"/>
              <a:t> </a:t>
            </a:r>
            <a:r>
              <a:rPr lang="fr-FR" sz="1600" b="1" dirty="0"/>
              <a:t>CT </a:t>
            </a:r>
            <a:r>
              <a:rPr lang="fr-FR" sz="1600" b="1" dirty="0" err="1"/>
              <a:t>Veriton</a:t>
            </a:r>
            <a:endParaRPr lang="fr-FR" sz="1600" b="1" dirty="0"/>
          </a:p>
          <a:p>
            <a:pPr>
              <a:defRPr/>
            </a:pPr>
            <a:r>
              <a:rPr lang="en-US" sz="1600" b="1" dirty="0"/>
              <a:t>An imaging platform </a:t>
            </a:r>
          </a:p>
          <a:p>
            <a:pPr>
              <a:defRPr/>
            </a:pPr>
            <a:r>
              <a:rPr lang="en-US" sz="3200" b="1" dirty="0"/>
              <a:t>2</a:t>
            </a:r>
            <a:r>
              <a:rPr lang="en-US" sz="1600" b="1" dirty="0"/>
              <a:t> MRI scanners,</a:t>
            </a:r>
            <a:r>
              <a:rPr lang="en-US" sz="3200" b="1" dirty="0"/>
              <a:t> 2 </a:t>
            </a:r>
            <a:r>
              <a:rPr lang="en-US" sz="1600" b="1" dirty="0"/>
              <a:t>scanners, radiography units, </a:t>
            </a:r>
          </a:p>
          <a:p>
            <a:pPr>
              <a:defRPr/>
            </a:pPr>
            <a:r>
              <a:rPr lang="en-US" sz="1600" b="1" dirty="0"/>
              <a:t>ultrasound equipment, </a:t>
            </a:r>
            <a:r>
              <a:rPr lang="en-US" sz="3200" b="1" dirty="0"/>
              <a:t>2</a:t>
            </a:r>
            <a:r>
              <a:rPr lang="en-US" sz="1600" b="1" dirty="0"/>
              <a:t> mammography units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4192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0C042F-8C50-48E5-917C-7EDAFD5D90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638" y="1604963"/>
            <a:ext cx="7553642" cy="52530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B41860"/>
                </a:solidFill>
              </a:rPr>
              <a:t> </a:t>
            </a:r>
            <a:r>
              <a:rPr lang="fr-FR" sz="2200" dirty="0">
                <a:solidFill>
                  <a:srgbClr val="B41860"/>
                </a:solidFill>
              </a:rPr>
              <a:t>One of the </a:t>
            </a:r>
            <a:r>
              <a:rPr lang="fr-FR" sz="2200" dirty="0" err="1">
                <a:solidFill>
                  <a:srgbClr val="B41860"/>
                </a:solidFill>
              </a:rPr>
              <a:t>biggest</a:t>
            </a:r>
            <a:r>
              <a:rPr lang="fr-FR" sz="2200" dirty="0">
                <a:solidFill>
                  <a:srgbClr val="B41860"/>
                </a:solidFill>
              </a:rPr>
              <a:t> </a:t>
            </a:r>
            <a:r>
              <a:rPr lang="fr-FR" sz="2200" dirty="0" err="1">
                <a:solidFill>
                  <a:srgbClr val="B41860"/>
                </a:solidFill>
              </a:rPr>
              <a:t>Radiotherapy</a:t>
            </a:r>
            <a:r>
              <a:rPr lang="fr-FR" sz="2200" dirty="0">
                <a:solidFill>
                  <a:srgbClr val="B41860"/>
                </a:solidFill>
              </a:rPr>
              <a:t> center </a:t>
            </a:r>
            <a:r>
              <a:rPr lang="fr-FR" sz="2200" dirty="0"/>
              <a:t>in France </a:t>
            </a: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fr-FR" sz="2000" dirty="0"/>
              <a:t>8 « </a:t>
            </a:r>
            <a:r>
              <a:rPr lang="fr-FR" sz="2000" dirty="0" err="1"/>
              <a:t>accelerators</a:t>
            </a:r>
            <a:r>
              <a:rPr lang="fr-FR" sz="2000" dirty="0"/>
              <a:t> » </a:t>
            </a:r>
            <a:r>
              <a:rPr lang="fr-FR" sz="2000" dirty="0" err="1"/>
              <a:t>including</a:t>
            </a:r>
            <a:r>
              <a:rPr lang="fr-FR" sz="2000" dirty="0"/>
              <a:t> 1 </a:t>
            </a:r>
            <a:r>
              <a:rPr lang="fr-FR" sz="2000" dirty="0" err="1"/>
              <a:t>Cyberknife</a:t>
            </a:r>
            <a:r>
              <a:rPr lang="fr-FR" sz="2000" dirty="0"/>
              <a:t>© (</a:t>
            </a:r>
            <a:r>
              <a:rPr lang="en-US" sz="2000" dirty="0"/>
              <a:t>next-generation robotic radiosurgery system</a:t>
            </a:r>
            <a:r>
              <a:rPr lang="fr-FR" sz="2000" dirty="0"/>
              <a:t>) and 2 </a:t>
            </a:r>
            <a:r>
              <a:rPr lang="fr-FR" sz="2000" dirty="0" err="1"/>
              <a:t>TomoTherapy</a:t>
            </a:r>
            <a:r>
              <a:rPr lang="fr-FR" sz="2000" dirty="0"/>
              <a:t>® </a:t>
            </a:r>
            <a:r>
              <a:rPr lang="fr-FR" sz="2000" dirty="0" err="1"/>
              <a:t>systems</a:t>
            </a:r>
            <a:r>
              <a:rPr lang="fr-FR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B41860"/>
                </a:solidFill>
              </a:rPr>
              <a:t> One </a:t>
            </a:r>
            <a:r>
              <a:rPr lang="fr-FR" sz="2200" dirty="0" err="1">
                <a:solidFill>
                  <a:srgbClr val="B41860"/>
                </a:solidFill>
              </a:rPr>
              <a:t>Surgery</a:t>
            </a:r>
            <a:r>
              <a:rPr lang="fr-FR" sz="2200" dirty="0">
                <a:solidFill>
                  <a:srgbClr val="B41860"/>
                </a:solidFill>
              </a:rPr>
              <a:t> unit </a:t>
            </a:r>
            <a:r>
              <a:rPr lang="fr-FR" sz="2200" dirty="0" err="1"/>
              <a:t>with</a:t>
            </a:r>
            <a:r>
              <a:rPr lang="fr-FR" sz="2200" dirty="0"/>
              <a:t> </a:t>
            </a:r>
            <a:r>
              <a:rPr lang="fr-FR" sz="2200" b="1" dirty="0"/>
              <a:t>11 hightech </a:t>
            </a:r>
            <a:r>
              <a:rPr lang="fr-FR" sz="2200" b="1" dirty="0" err="1"/>
              <a:t>operatory</a:t>
            </a:r>
            <a:r>
              <a:rPr lang="fr-FR" sz="2200" b="1" dirty="0"/>
              <a:t> </a:t>
            </a:r>
            <a:r>
              <a:rPr lang="fr-FR" sz="2200" b="1" dirty="0" err="1"/>
              <a:t>rooms</a:t>
            </a:r>
            <a:endParaRPr lang="fr-FR" sz="22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B41860"/>
                </a:solidFill>
              </a:rPr>
              <a:t> One </a:t>
            </a:r>
            <a:r>
              <a:rPr lang="fr-FR" sz="2200" dirty="0" err="1">
                <a:solidFill>
                  <a:srgbClr val="B41860"/>
                </a:solidFill>
              </a:rPr>
              <a:t>medical</a:t>
            </a:r>
            <a:r>
              <a:rPr lang="fr-FR" sz="2200" dirty="0">
                <a:solidFill>
                  <a:srgbClr val="B41860"/>
                </a:solidFill>
              </a:rPr>
              <a:t> </a:t>
            </a:r>
            <a:r>
              <a:rPr lang="fr-FR" sz="2200" dirty="0" err="1">
                <a:solidFill>
                  <a:srgbClr val="B41860"/>
                </a:solidFill>
              </a:rPr>
              <a:t>imagery</a:t>
            </a:r>
            <a:r>
              <a:rPr lang="fr-FR" sz="2200" dirty="0">
                <a:solidFill>
                  <a:srgbClr val="B41860"/>
                </a:solidFill>
              </a:rPr>
              <a:t> Unit </a:t>
            </a:r>
            <a:r>
              <a:rPr lang="fr-FR" sz="2200" dirty="0"/>
              <a:t>(</a:t>
            </a:r>
            <a:r>
              <a:rPr lang="fr-FR" sz="2200" b="1" dirty="0"/>
              <a:t>2 MRI, 2 CT-Scan</a:t>
            </a:r>
            <a:r>
              <a:rPr lang="fr-FR" sz="2200" dirty="0"/>
              <a:t>…)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B41860"/>
                </a:solidFill>
              </a:rPr>
              <a:t> One </a:t>
            </a:r>
            <a:r>
              <a:rPr lang="fr-FR" sz="2200" dirty="0" err="1">
                <a:solidFill>
                  <a:srgbClr val="B41860"/>
                </a:solidFill>
              </a:rPr>
              <a:t>interventional</a:t>
            </a:r>
            <a:r>
              <a:rPr lang="fr-FR" sz="2200" dirty="0">
                <a:solidFill>
                  <a:srgbClr val="B41860"/>
                </a:solidFill>
              </a:rPr>
              <a:t> Unit </a:t>
            </a:r>
            <a:r>
              <a:rPr lang="fr-FR" sz="2200" dirty="0" err="1"/>
              <a:t>with</a:t>
            </a:r>
            <a:r>
              <a:rPr lang="fr-FR" sz="2200" dirty="0"/>
              <a:t> 3 </a:t>
            </a:r>
            <a:r>
              <a:rPr lang="fr-FR" sz="2200" dirty="0" err="1"/>
              <a:t>rooms</a:t>
            </a:r>
            <a:r>
              <a:rPr lang="fr-FR" sz="2200" dirty="0"/>
              <a:t> </a:t>
            </a:r>
            <a:r>
              <a:rPr lang="fr-FR" sz="2200" dirty="0" err="1"/>
              <a:t>dedicated</a:t>
            </a:r>
            <a:r>
              <a:rPr lang="fr-FR" sz="2200" dirty="0"/>
              <a:t> to </a:t>
            </a:r>
            <a:r>
              <a:rPr lang="fr-FR" sz="2200" dirty="0" err="1"/>
              <a:t>interventional</a:t>
            </a:r>
            <a:r>
              <a:rPr lang="fr-FR" sz="2200" dirty="0"/>
              <a:t> </a:t>
            </a:r>
            <a:r>
              <a:rPr lang="fr-FR" sz="2200" dirty="0" err="1"/>
              <a:t>radiology</a:t>
            </a:r>
            <a:r>
              <a:rPr lang="fr-FR" sz="2200" dirty="0"/>
              <a:t> and </a:t>
            </a:r>
            <a:r>
              <a:rPr lang="fr-FR" sz="2200" dirty="0" err="1"/>
              <a:t>endoscopy</a:t>
            </a:r>
            <a:r>
              <a:rPr lang="fr-FR" sz="2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B41860"/>
                </a:solidFill>
              </a:rPr>
              <a:t> One </a:t>
            </a:r>
            <a:r>
              <a:rPr lang="fr-FR" sz="2200" dirty="0" err="1">
                <a:solidFill>
                  <a:srgbClr val="B41860"/>
                </a:solidFill>
              </a:rPr>
              <a:t>nuclear</a:t>
            </a:r>
            <a:r>
              <a:rPr lang="fr-FR" sz="2200" dirty="0">
                <a:solidFill>
                  <a:srgbClr val="B41860"/>
                </a:solidFill>
              </a:rPr>
              <a:t> </a:t>
            </a:r>
            <a:r>
              <a:rPr lang="fr-FR" sz="2200" dirty="0" err="1">
                <a:solidFill>
                  <a:srgbClr val="B41860"/>
                </a:solidFill>
              </a:rPr>
              <a:t>medecine</a:t>
            </a:r>
            <a:r>
              <a:rPr lang="fr-FR" sz="2200" dirty="0">
                <a:solidFill>
                  <a:srgbClr val="B41860"/>
                </a:solidFill>
              </a:rPr>
              <a:t> </a:t>
            </a:r>
            <a:r>
              <a:rPr lang="fr-FR" sz="2200" dirty="0"/>
              <a:t>Unit </a:t>
            </a:r>
            <a:r>
              <a:rPr lang="fr-FR" sz="2200" dirty="0" err="1"/>
              <a:t>with</a:t>
            </a:r>
            <a:r>
              <a:rPr lang="fr-FR" sz="2200" dirty="0"/>
              <a:t> </a:t>
            </a:r>
            <a:r>
              <a:rPr lang="fr-FR" sz="2200" b="1" dirty="0"/>
              <a:t>2 Pet Scan </a:t>
            </a:r>
            <a:r>
              <a:rPr lang="fr-FR" sz="2200" dirty="0"/>
              <a:t>and </a:t>
            </a:r>
            <a:r>
              <a:rPr lang="fr-FR" sz="2200" b="1" dirty="0"/>
              <a:t>3 gamma camera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B41860"/>
                </a:solidFill>
              </a:rPr>
              <a:t> One </a:t>
            </a:r>
            <a:r>
              <a:rPr lang="fr-FR" sz="2200" dirty="0" err="1">
                <a:solidFill>
                  <a:srgbClr val="B41860"/>
                </a:solidFill>
              </a:rPr>
              <a:t>brachytherapy</a:t>
            </a:r>
            <a:r>
              <a:rPr lang="fr-FR" sz="2200" dirty="0">
                <a:solidFill>
                  <a:srgbClr val="B41860"/>
                </a:solidFill>
              </a:rPr>
              <a:t> Unit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B41860"/>
                </a:solidFill>
              </a:rPr>
              <a:t> One </a:t>
            </a:r>
            <a:r>
              <a:rPr lang="fr-FR" sz="2200" dirty="0" err="1">
                <a:solidFill>
                  <a:srgbClr val="B41860"/>
                </a:solidFill>
              </a:rPr>
              <a:t>biopathology</a:t>
            </a:r>
            <a:r>
              <a:rPr lang="fr-FR" sz="2200" dirty="0">
                <a:solidFill>
                  <a:srgbClr val="B41860"/>
                </a:solidFill>
              </a:rPr>
              <a:t> Unit</a:t>
            </a:r>
            <a:endParaRPr lang="fr-FR" sz="2000" dirty="0"/>
          </a:p>
          <a:p>
            <a:endParaRPr lang="fr-FR" sz="20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91BF46B-9027-43AE-892B-09C46126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475052"/>
            <a:ext cx="6486842" cy="942196"/>
          </a:xfrm>
        </p:spPr>
        <p:txBody>
          <a:bodyPr/>
          <a:lstStyle/>
          <a:p>
            <a:r>
              <a:rPr lang="fr-FR" sz="4000" dirty="0"/>
              <a:t>7 HIGHTECH PLATFORMS FOR CARE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C49A42-8F17-4C2B-87D4-3412A770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422554A-9A47-4F05-B9A1-25770C8436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8" r="27088"/>
          <a:stretch/>
        </p:blipFill>
        <p:spPr>
          <a:xfrm>
            <a:off x="8626475" y="946150"/>
            <a:ext cx="342106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FFF2616-1252-4365-AE1E-A033792D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7" y="460430"/>
            <a:ext cx="10153619" cy="942196"/>
          </a:xfrm>
        </p:spPr>
        <p:txBody>
          <a:bodyPr/>
          <a:lstStyle/>
          <a:p>
            <a:r>
              <a:rPr lang="fr-FR" sz="4800" dirty="0"/>
              <a:t>INTEGRATED ON-SITE RESEARCH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202D30B-E6BA-44AE-BD31-9DE9583783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852" y="1943591"/>
            <a:ext cx="11660296" cy="1866410"/>
          </a:xfrm>
        </p:spPr>
        <p:txBody>
          <a:bodyPr/>
          <a:lstStyle/>
          <a:p>
            <a:r>
              <a:rPr lang="en-US" b="1" dirty="0"/>
              <a:t>A strategic environment </a:t>
            </a:r>
            <a:r>
              <a:rPr lang="en-US" dirty="0"/>
              <a:t>allowing us to convert basic research knowledge into clinical outcomes for the benefit of patients. </a:t>
            </a:r>
            <a:r>
              <a:rPr lang="en-US" b="1" dirty="0"/>
              <a:t>Today, the CLB is a major actor of oncology research in Europe. </a:t>
            </a:r>
          </a:p>
          <a:p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C28F60-5907-4B96-BB45-D117025DB980}"/>
              </a:ext>
            </a:extLst>
          </p:cNvPr>
          <p:cNvSpPr/>
          <p:nvPr/>
        </p:nvSpPr>
        <p:spPr>
          <a:xfrm>
            <a:off x="4647022" y="4130325"/>
            <a:ext cx="2592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TRANSLATIONAL </a:t>
            </a:r>
          </a:p>
          <a:p>
            <a:pPr lvl="0"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B954F0-F8CA-4045-A733-7E75E517BDA3}"/>
              </a:ext>
            </a:extLst>
          </p:cNvPr>
          <p:cNvSpPr/>
          <p:nvPr/>
        </p:nvSpPr>
        <p:spPr>
          <a:xfrm>
            <a:off x="8640900" y="5281646"/>
            <a:ext cx="1699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CLINICAL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RESEARCH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BC8EC8-25FA-4543-A644-3B2561836243}"/>
              </a:ext>
            </a:extLst>
          </p:cNvPr>
          <p:cNvSpPr/>
          <p:nvPr/>
        </p:nvSpPr>
        <p:spPr>
          <a:xfrm>
            <a:off x="531077" y="3225226"/>
            <a:ext cx="2770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BASIC RESEARCH</a:t>
            </a:r>
          </a:p>
        </p:txBody>
      </p:sp>
      <p:cxnSp>
        <p:nvCxnSpPr>
          <p:cNvPr id="6" name="Connecteur : en arc 5">
            <a:extLst>
              <a:ext uri="{FF2B5EF4-FFF2-40B4-BE49-F238E27FC236}">
                <a16:creationId xmlns:a16="http://schemas.microsoft.com/office/drawing/2014/main" id="{93CBCC6C-B70E-4149-923E-BC721C19FB6C}"/>
              </a:ext>
            </a:extLst>
          </p:cNvPr>
          <p:cNvCxnSpPr>
            <a:cxnSpLocks/>
          </p:cNvCxnSpPr>
          <p:nvPr/>
        </p:nvCxnSpPr>
        <p:spPr>
          <a:xfrm>
            <a:off x="3301668" y="3686891"/>
            <a:ext cx="1407492" cy="10832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AA25A27E-A9B5-41BB-8D33-71F38673905A}"/>
              </a:ext>
            </a:extLst>
          </p:cNvPr>
          <p:cNvCxnSpPr>
            <a:cxnSpLocks/>
          </p:cNvCxnSpPr>
          <p:nvPr/>
        </p:nvCxnSpPr>
        <p:spPr>
          <a:xfrm>
            <a:off x="7022516" y="4740031"/>
            <a:ext cx="1407492" cy="10832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0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.Titre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2. Sous-Titre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3. Média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4. Texte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5.xml><?xml version="1.0" encoding="utf-8"?>
<a:theme xmlns:a="http://schemas.openxmlformats.org/drawingml/2006/main" name="5. Ecrans de fin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6.xml><?xml version="1.0" encoding="utf-8"?>
<a:theme xmlns:a="http://schemas.openxmlformats.org/drawingml/2006/main" name="6. Diapositives institutionelles">
  <a:themeElements>
    <a:clrScheme name="CLB 1">
      <a:dk1>
        <a:srgbClr val="2C426C"/>
      </a:dk1>
      <a:lt1>
        <a:srgbClr val="00ACE9"/>
      </a:lt1>
      <a:dk2>
        <a:srgbClr val="B41860"/>
      </a:dk2>
      <a:lt2>
        <a:srgbClr val="EB6898"/>
      </a:lt2>
      <a:accent1>
        <a:srgbClr val="2C426C"/>
      </a:accent1>
      <a:accent2>
        <a:srgbClr val="B41860"/>
      </a:accent2>
      <a:accent3>
        <a:srgbClr val="00ACE9"/>
      </a:accent3>
      <a:accent4>
        <a:srgbClr val="0068A9"/>
      </a:accent4>
      <a:accent5>
        <a:srgbClr val="96D654"/>
      </a:accent5>
      <a:accent6>
        <a:srgbClr val="818183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20201</TotalTime>
  <Words>391</Words>
  <Application>Microsoft Office PowerPoint</Application>
  <PresentationFormat>Grand écran</PresentationFormat>
  <Paragraphs>66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</vt:i4>
      </vt:variant>
    </vt:vector>
  </HeadingPairs>
  <TitlesOfParts>
    <vt:vector size="17" baseType="lpstr">
      <vt:lpstr>Arial</vt:lpstr>
      <vt:lpstr>Calibri</vt:lpstr>
      <vt:lpstr>Century Gothic</vt:lpstr>
      <vt:lpstr>Courier New</vt:lpstr>
      <vt:lpstr>Wingdings</vt:lpstr>
      <vt:lpstr>1.Titres</vt:lpstr>
      <vt:lpstr>2. Sous-Titres</vt:lpstr>
      <vt:lpstr>3. Médias</vt:lpstr>
      <vt:lpstr>4. Textes</vt:lpstr>
      <vt:lpstr>5. Ecrans de fin</vt:lpstr>
      <vt:lpstr>6. Diapositives institutionelles</vt:lpstr>
      <vt:lpstr>centre léon bérard  Comprehensive cancer center  lyon, france</vt:lpstr>
      <vt:lpstr>WHO WE ARE</vt:lpstr>
      <vt:lpstr>WHO WE ARE</vt:lpstr>
      <vt:lpstr>KEY NUMBERS</vt:lpstr>
      <vt:lpstr>7 HIGHTECH PLATFORMS FOR CARE</vt:lpstr>
      <vt:lpstr>INTEGRATED ON-SITE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TAUVEL Juliette</dc:creator>
  <cp:lastModifiedBy>PAPA Clara</cp:lastModifiedBy>
  <cp:revision>189</cp:revision>
  <dcterms:created xsi:type="dcterms:W3CDTF">2023-09-18T11:41:19Z</dcterms:created>
  <dcterms:modified xsi:type="dcterms:W3CDTF">2025-03-26T14:17:25Z</dcterms:modified>
</cp:coreProperties>
</file>